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2" r:id="rId7"/>
    <p:sldId id="271" r:id="rId8"/>
    <p:sldId id="258" r:id="rId9"/>
    <p:sldId id="257" r:id="rId10"/>
    <p:sldId id="260" r:id="rId11"/>
    <p:sldId id="265" r:id="rId12"/>
    <p:sldId id="264" r:id="rId13"/>
    <p:sldId id="266" r:id="rId14"/>
    <p:sldId id="261" r:id="rId15"/>
    <p:sldId id="262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0871BA-DF0B-46C0-A907-1CB14F4B543D}" v="8" dt="2021-08-20T13:27:11.513"/>
    <p1510:client id="{F66F764F-74B1-4D6E-8444-20AF8FFBC1AD}" v="1" dt="2021-12-01T22:31:47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744E-F202-4273-9238-7B3D0DD84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152DB-6E06-4A14-B4C9-C353D4DD3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6ED58-BEE3-43B7-82E6-6638E9E3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C71C0-390E-4DE1-A6F9-B3A8FD21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8D6A0-D08B-4E57-9484-6CB2B271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6079-F04C-477F-A50D-3CCFD932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2A38B-8116-44C4-AA0E-71717EBA5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BA6C5-68DA-474A-AC92-55C8C9BE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5952-A199-4236-AB28-5CBDBB03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8DA0C-86A4-403D-A50A-F139883E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9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EC73C-A8B2-4C17-8F61-0DEC7EE93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F4EA9-00CB-4EB6-B52A-38A871BCC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F2BA1-9BD5-408A-BA23-B412C701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DCB4-76EA-4552-B6F6-45C0329C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D9C0-6F16-4DFE-9DD6-3894F697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D0227-DC88-482B-B6C5-1D9ABE1B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B10CD-F72A-41C2-AA40-C84B7D4DB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3FE65-2F83-4F14-814D-9829FE02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9992-CA7B-4C46-BA94-D731D49B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BEDB-77A4-48D1-A9E8-F81C8439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43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E665-1EA5-425B-A7FE-2BE98B5E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2907F-4397-4A98-9849-B757CBC62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AD16-027A-469B-B3CA-D7E5CFBA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E56B3-F807-4928-AB9D-B8F32529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234CE-3283-4A17-9AEA-29110B5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412D-970A-4772-AF00-AEBD674F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9AEC-80F3-4688-8FE0-330C45253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6A45-DE32-4302-A489-99CD4F781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AA9B7-B27A-4143-9C4C-CF0B1E1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85B00-DAF3-4297-9669-1C6DD49D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009DE-E5AD-4121-B8A3-E897C01C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1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F9E5-880A-403A-8979-9D2711C4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C8DC4-D0B9-427D-88BB-923975FE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AA17B-57B2-4293-8EC3-F5124D353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B8759-BBA2-4128-873D-A976DCCCE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81E13-7123-41D9-B615-A6666FB68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89C222-06CD-49A2-BE23-A9EA2FCF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A82DE-2485-4311-8DC0-08ED5D2D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46D4A-0BFD-4612-A36F-2C8BEFCE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F82C-EEC2-4D41-B97A-86A46182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652693-6BAD-42A0-9E7F-DD92F1AF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D4D8F-594E-4112-BE17-B5585770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A0831-562B-4DD8-B215-85F4AA56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D6ACD-2608-48FA-8739-A7B38FD8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D66AA-0FC9-4FE0-86A2-145C72A2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BEA31-9437-439C-9DD6-553271BD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10E6-D56E-4C58-A09B-5F87774D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0EC9-68A7-4F99-A411-AE5B8431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32546-86AC-44CD-82D8-9F536D6DD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1664F-EC50-45A3-828C-0938A39F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23578-537F-499E-B732-ED250051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39201-0E5D-4132-9CE0-B57F945F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21ED-A603-444B-BAB1-271553A2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01576-73AA-4126-9658-AA28E0BFA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C6B65-5D45-4B10-8C8A-BCA989B45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AC0D1-BD63-4124-8FD7-7239CD26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3282B-8EDA-4DAB-B5B2-0CCC79CA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6638A-6222-43DE-8F01-939B0CC0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6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5D8361-E955-43F5-8B96-AEDF6009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F462C-EE2C-49FB-B7D4-C37D4C9D3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1BBD8-2AC0-435C-AE0D-64D9F070F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71C57-9909-4E88-8ECB-BD75340AE675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8276-459C-4A06-83E3-67CAD0EB7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04AF4-79BA-4433-84FD-BCEA1A6DA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8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ommons.wikimedia.org/wiki/File:Cycas_revoluta.D%C3%BCsseldorf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ommons.wikimedia.org/wiki/File:GINKGOBAUM-2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mmons.wikimedia.org/wiki/File:Ginkgo_Biloba_Leaves_-_Black_Background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commons.wikimedia.org/wiki/File:GinkgoLeaves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ommons.wikimedia.org/wiki/File:Gingko_biloba_JPG2b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mmons.wikimedia.org/wiki/File:Ephedra_californica_1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elwitschia_at_Ugab_River_basin.jp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ommons.wikimedia.org/wiki/File:US_199_Redwood_Highway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el_Norte_Titan_230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:Creative_Commons" TargetMode="External"/><Relationship Id="rId2" Type="http://schemas.openxmlformats.org/officeDocument/2006/relationships/hyperlink" Target="https://commons.wikimedia.org/wiki/File:Pseudotsuga_menziesii_0628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sa/3.0/deed.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ommons.wikimedia.org/wiki/File:Araucaria_Leaves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mmons.wikimedia.org/wiki/File:C_lawsoniana_Lge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ommons.wikimedia.org/wiki/File:Abies_grandis_5359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ommons.wikimedia.org/wiki/File:Cycad_leaves_semicircle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CEE8-435A-4BA8-ABEB-2A0B1B3CB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8 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88A3A-1F52-4E6B-9FC7-7F77600F4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0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F90F-8C2D-4FE1-AC35-164563BB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73" y="207713"/>
            <a:ext cx="2571750" cy="1325563"/>
          </a:xfrm>
        </p:spPr>
        <p:txBody>
          <a:bodyPr/>
          <a:lstStyle/>
          <a:p>
            <a:pPr algn="ctr"/>
            <a:r>
              <a:rPr lang="en-US" dirty="0"/>
              <a:t>Sago Palm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5A89F-531E-4055-8232-28F4DF649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38" y="1802983"/>
            <a:ext cx="2859021" cy="1178212"/>
          </a:xfrm>
        </p:spPr>
        <p:txBody>
          <a:bodyPr>
            <a:normAutofit lnSpcReduction="1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Sago palm is not a palm at all; it’s a Cycad.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careful around them-- they are poisonous!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E4293-7593-41A2-AD46-67F461072C9D}"/>
              </a:ext>
            </a:extLst>
          </p:cNvPr>
          <p:cNvSpPr txBox="1"/>
          <p:nvPr/>
        </p:nvSpPr>
        <p:spPr>
          <a:xfrm>
            <a:off x="3357186" y="6458636"/>
            <a:ext cx="47601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https://commons.wikimedia.org/wiki/File:Cycas_revoluta.D%C3%BCsseldorf.jpg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Holek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 3.0 &lt;https://creativecommons.org/licenses/by/3.0&gt;,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plant, tree, palm, garden&#10;&#10;Description automatically generated">
            <a:extLst>
              <a:ext uri="{FF2B5EF4-FFF2-40B4-BE49-F238E27FC236}">
                <a16:creationId xmlns:a16="http://schemas.microsoft.com/office/drawing/2014/main" id="{79EDB64F-C17B-413A-AEC9-5DA2462F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186" y="300624"/>
            <a:ext cx="8624958" cy="58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6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0254-896A-4F25-B24F-09310E39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021" y="1411110"/>
            <a:ext cx="3105150" cy="1286933"/>
          </a:xfrm>
        </p:spPr>
        <p:txBody>
          <a:bodyPr/>
          <a:lstStyle/>
          <a:p>
            <a:pPr algn="ctr"/>
            <a:r>
              <a:rPr lang="en-US" dirty="0"/>
              <a:t>Gingko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1A534-7123-4A9B-8C57-57C829F06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173" y="2912532"/>
            <a:ext cx="4137797" cy="1049867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Gingko trees can grow very tall, from 20–35 m (66–115 ft), and they can live to be over a thousand years old.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8315C-3130-4C73-9412-2D924EE427CB}"/>
              </a:ext>
            </a:extLst>
          </p:cNvPr>
          <p:cNvSpPr txBox="1"/>
          <p:nvPr/>
        </p:nvSpPr>
        <p:spPr>
          <a:xfrm>
            <a:off x="877188" y="6203647"/>
            <a:ext cx="5812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https://commons.wikimedia.org/wiki/File:GINKGOBAUM-2.jpg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Attribution: EecherplazGinkgo06.jpg: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Cayambederivative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work: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Ginkgotree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CC BY-SA 3.0 &lt;https://creativecommons.org/licenses/by-sa/3.0&gt;, via Wikimedia Commons</a:t>
            </a:r>
            <a:endParaRPr lang="en-US" sz="800" dirty="0"/>
          </a:p>
        </p:txBody>
      </p:sp>
      <p:pic>
        <p:nvPicPr>
          <p:cNvPr id="7" name="Picture 6" descr="A large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96BB993C-230E-4725-B3FE-C2DF59DE64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265" y="138675"/>
            <a:ext cx="4828913" cy="66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6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CF70-30CE-4818-A315-E1A66963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141287"/>
            <a:ext cx="11887199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Gingko biloba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7BEE9-315E-4374-9FF4-28F368B33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06" y="754025"/>
            <a:ext cx="4476750" cy="369332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Gingko biloba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leaves are green in the summer.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E4005-F708-4B5F-9947-B94282DA55BC}"/>
              </a:ext>
            </a:extLst>
          </p:cNvPr>
          <p:cNvSpPr txBox="1"/>
          <p:nvPr/>
        </p:nvSpPr>
        <p:spPr>
          <a:xfrm>
            <a:off x="104775" y="6425784"/>
            <a:ext cx="529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https://commons.wikimedia.org/wiki/File:Ginkgo_Biloba_Leaves_-_Black_Background.jpg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James Field (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731943A0-3FFF-4BB4-AB0D-6DD4E1C1D2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7" y="1189334"/>
            <a:ext cx="3434988" cy="5145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41DDA4-9078-4BE6-82D8-7FBBD46E1972}"/>
              </a:ext>
            </a:extLst>
          </p:cNvPr>
          <p:cNvSpPr txBox="1"/>
          <p:nvPr/>
        </p:nvSpPr>
        <p:spPr>
          <a:xfrm>
            <a:off x="7692759" y="753268"/>
            <a:ext cx="3680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fall, gingko leaves turn yellow.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F0638-1B88-4FD2-A1D6-D15CF36E01E1}"/>
              </a:ext>
            </a:extLst>
          </p:cNvPr>
          <p:cNvSpPr txBox="1"/>
          <p:nvPr/>
        </p:nvSpPr>
        <p:spPr>
          <a:xfrm>
            <a:off x="5962650" y="642578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https://commons.wikimedia.org/wiki/File:GinkgoLeaves.jpg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Joe Schneid, Louisville, Kentucky,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plant, flower, yellow&#10;&#10;Description automatically generated">
            <a:extLst>
              <a:ext uri="{FF2B5EF4-FFF2-40B4-BE49-F238E27FC236}">
                <a16:creationId xmlns:a16="http://schemas.microsoft.com/office/drawing/2014/main" id="{32F6A887-5438-41AE-B118-4FA10E7842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381" y="1244097"/>
            <a:ext cx="3957638" cy="50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9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4F03-71F6-48C0-9891-6930BF7D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4" y="280950"/>
            <a:ext cx="2114550" cy="1325563"/>
          </a:xfrm>
        </p:spPr>
        <p:txBody>
          <a:bodyPr/>
          <a:lstStyle/>
          <a:p>
            <a:pPr algn="ctr"/>
            <a:r>
              <a:rPr lang="en-US" dirty="0"/>
              <a:t>Gingko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4B27-0F51-4F5A-838A-BB37E6351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08" y="2440511"/>
            <a:ext cx="2663001" cy="1657097"/>
          </a:xfrm>
        </p:spPr>
        <p:txBody>
          <a:bodyPr/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Ginko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trees are called Maidenhair trees because the blonde color of their leaves in the fall resemble a “maiden’s” long hair.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FC8A1-E561-4E71-924C-EE20A0C8EE00}"/>
              </a:ext>
            </a:extLst>
          </p:cNvPr>
          <p:cNvSpPr txBox="1"/>
          <p:nvPr/>
        </p:nvSpPr>
        <p:spPr>
          <a:xfrm>
            <a:off x="3038433" y="63104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https://commons.wikimedia.org/wiki/File:Gingko_biloba_JPG2b.jpg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Jean-Pol GRANDMONT,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6A647CF3-AC7F-432F-8178-6CB718F47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33" y="280950"/>
            <a:ext cx="8983545" cy="59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1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BCB5-4E11-4809-88F9-889164BB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36" y="365125"/>
            <a:ext cx="2828924" cy="1325563"/>
          </a:xfrm>
        </p:spPr>
        <p:txBody>
          <a:bodyPr/>
          <a:lstStyle/>
          <a:p>
            <a:pPr algn="ctr"/>
            <a:r>
              <a:rPr lang="en-US" i="1" dirty="0"/>
              <a:t>Ephedra californica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DCB4E-6071-4473-8A51-72E7BA77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37" y="2223825"/>
            <a:ext cx="3143250" cy="1753371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Ephedra californica</a:t>
            </a: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is a </a:t>
            </a:r>
            <a:r>
              <a:rPr lang="en-US" sz="1800" dirty="0" err="1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gnetophyte</a:t>
            </a: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that grows in desert habitats.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is a shrub made up of twigs with tiny leaves on the bumps on the twigs.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42554-23E7-4249-B0CD-C09A10624635}"/>
              </a:ext>
            </a:extLst>
          </p:cNvPr>
          <p:cNvSpPr txBox="1"/>
          <p:nvPr/>
        </p:nvSpPr>
        <p:spPr>
          <a:xfrm>
            <a:off x="4176833" y="6335321"/>
            <a:ext cx="4962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https://commons.wikimedia.org/wiki/File:Ephedra_californica_1.jpg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Attribution: Stan </a:t>
            </a:r>
            <a:r>
              <a:rPr lang="en-US" sz="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Shebs</a:t>
            </a: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CC BY-SA 3.0 &lt;https://creativecommons.org/licenses/by-sa/3.0&gt;, via Wikimedia Commons</a:t>
            </a:r>
            <a:endParaRPr lang="en-US" sz="800" dirty="0"/>
          </a:p>
        </p:txBody>
      </p:sp>
      <p:pic>
        <p:nvPicPr>
          <p:cNvPr id="7" name="Picture 6" descr="A close-up of some grass&#10;&#10;Description automatically generated with low confidence">
            <a:extLst>
              <a:ext uri="{FF2B5EF4-FFF2-40B4-BE49-F238E27FC236}">
                <a16:creationId xmlns:a16="http://schemas.microsoft.com/office/drawing/2014/main" id="{A7E93F10-53B9-4E4A-924B-B55BFEF2C1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33" y="365125"/>
            <a:ext cx="7730539" cy="59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31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E989-105F-45D0-B4FB-79194B3B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47" y="335474"/>
            <a:ext cx="3074398" cy="1325563"/>
          </a:xfrm>
        </p:spPr>
        <p:txBody>
          <a:bodyPr/>
          <a:lstStyle/>
          <a:p>
            <a:pPr algn="ctr"/>
            <a:r>
              <a:rPr lang="en-US" i="1" dirty="0"/>
              <a:t>Welwitschia mirabilis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E5975-FD31-4E7D-B6D1-CEE54514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48" y="2388725"/>
            <a:ext cx="3074397" cy="2080549"/>
          </a:xfrm>
        </p:spPr>
        <p:txBody>
          <a:bodyPr/>
          <a:lstStyle/>
          <a:p>
            <a:pPr marR="0">
              <a:spcAft>
                <a:spcPts val="0"/>
              </a:spcAft>
            </a:pPr>
            <a:r>
              <a:rPr lang="en-US" sz="18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Welwitschia mirabilis 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another type of </a:t>
            </a:r>
            <a:r>
              <a:rPr lang="en-US" sz="18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gnetophyte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grows only in a dry desert habitat in Africa.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has long strap-shaped leaves.</a:t>
            </a:r>
            <a:endParaRPr lang="en-US" dirty="0"/>
          </a:p>
        </p:txBody>
      </p:sp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C5A90F83-2884-4A83-87B7-A01B1354E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335474"/>
            <a:ext cx="8050321" cy="6025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07EE3-4B36-42D3-8D37-A1BB93FDA192}"/>
              </a:ext>
            </a:extLst>
          </p:cNvPr>
          <p:cNvSpPr txBox="1"/>
          <p:nvPr/>
        </p:nvSpPr>
        <p:spPr>
          <a:xfrm>
            <a:off x="3867150" y="6360988"/>
            <a:ext cx="609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https://commons.wikimedia.org/wiki/File:Welwitschia_at_Ugab_River_basin.jpg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Muriel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Gottrop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CC BY-SA 3.0 &lt;http://creativecommons.org/licenses/by-sa/3.0/&gt;,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30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C4DD-E435-49DE-BF43-DB173E16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50" y="240028"/>
            <a:ext cx="2505075" cy="1325563"/>
          </a:xfrm>
        </p:spPr>
        <p:txBody>
          <a:bodyPr/>
          <a:lstStyle/>
          <a:p>
            <a:pPr algn="ctr"/>
            <a:r>
              <a:rPr lang="en-US" i="1" dirty="0" err="1"/>
              <a:t>Gnetum</a:t>
            </a:r>
            <a:r>
              <a:rPr lang="en-US" i="1" dirty="0"/>
              <a:t> </a:t>
            </a:r>
            <a:r>
              <a:rPr lang="en-US" i="1" dirty="0" err="1"/>
              <a:t>gnemon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7AFE-DAD9-445D-90B7-975BB7E09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49" y="2352424"/>
            <a:ext cx="2505075" cy="2153152"/>
          </a:xfrm>
        </p:spPr>
        <p:txBody>
          <a:bodyPr>
            <a:normAutofit lnSpcReduction="1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Gnetum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gnemon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also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gnetophyte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small-to-medium sized tree.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evergreen leaves that are wide and opposite each other.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bug on a leaf&#10;&#10;Description automatically generated with medium confidence">
            <a:extLst>
              <a:ext uri="{FF2B5EF4-FFF2-40B4-BE49-F238E27FC236}">
                <a16:creationId xmlns:a16="http://schemas.microsoft.com/office/drawing/2014/main" id="{6CC60072-4705-487A-88CF-89B8246655E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72" y="240028"/>
            <a:ext cx="8503925" cy="63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23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FFF7-75F6-4134-8418-E6459DA0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6" y="1332089"/>
            <a:ext cx="4432716" cy="1241778"/>
          </a:xfrm>
        </p:spPr>
        <p:txBody>
          <a:bodyPr/>
          <a:lstStyle/>
          <a:p>
            <a:pPr algn="ctr"/>
            <a:r>
              <a:rPr lang="en-US" dirty="0"/>
              <a:t>Sequoia Redwood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2DB9-74DD-43B3-A4D8-CB6092CF0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294" y="3059288"/>
            <a:ext cx="4076700" cy="1083733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Sequoia redwoods (conifer trees) in California are the tallest living trees and among the oldest-living things on Earth.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F6F7C-D3F8-47BD-A789-1532284243DC}"/>
              </a:ext>
            </a:extLst>
          </p:cNvPr>
          <p:cNvSpPr txBox="1"/>
          <p:nvPr/>
        </p:nvSpPr>
        <p:spPr>
          <a:xfrm>
            <a:off x="1752600" y="6405388"/>
            <a:ext cx="5010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https://commons.wikimedia.org/wiki/File:US_199_Redwood_Highway.jpg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Acroterion,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3AD85574-402F-41AB-8836-BE46E10C1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114057"/>
            <a:ext cx="4432716" cy="66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1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5C57-EF2F-4C9E-89B8-281D5414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988" y="1083733"/>
            <a:ext cx="3648075" cy="1399823"/>
          </a:xfrm>
        </p:spPr>
        <p:txBody>
          <a:bodyPr/>
          <a:lstStyle/>
          <a:p>
            <a:pPr algn="ctr"/>
            <a:r>
              <a:rPr lang="en-US" dirty="0"/>
              <a:t>Del Norte Titan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F511-D89D-45FE-B9A0-E843338B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306" y="2991556"/>
            <a:ext cx="3551438" cy="1885244"/>
          </a:xfrm>
        </p:spPr>
        <p:txBody>
          <a:bodyPr/>
          <a:lstStyle/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conifer Del Norte titan is the world’s 5th largest redwood tree. It stands at 93.6 meters (307 ft.) tall.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trunk measures 7.2 meters around (23.7 ft.).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picture containing tree, outdoor, plant, grass&#10;&#10;Description automatically generated">
            <a:extLst>
              <a:ext uri="{FF2B5EF4-FFF2-40B4-BE49-F238E27FC236}">
                <a16:creationId xmlns:a16="http://schemas.microsoft.com/office/drawing/2014/main" id="{3A6C4566-FDFE-4265-A7A4-39EBEEE303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068" y="93801"/>
            <a:ext cx="3046699" cy="6691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2086B5-55E0-4464-9132-B2AC65F7A43A}"/>
              </a:ext>
            </a:extLst>
          </p:cNvPr>
          <p:cNvSpPr txBox="1"/>
          <p:nvPr/>
        </p:nvSpPr>
        <p:spPr>
          <a:xfrm>
            <a:off x="2004549" y="6323598"/>
            <a:ext cx="4944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https://commons.wikimedia.org/wiki/File:Del_Norte_Titan_230.jpg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Mario D. Vaden, CC BY 3.0 &lt;https://creativecommons.org/licenses/by/3.0&gt;,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8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6554-867E-4E17-8AA1-83CD19D3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4" y="1670755"/>
            <a:ext cx="2712868" cy="1456267"/>
          </a:xfrm>
        </p:spPr>
        <p:txBody>
          <a:bodyPr/>
          <a:lstStyle/>
          <a:p>
            <a:pPr algn="ctr"/>
            <a:r>
              <a:rPr lang="en-US" dirty="0"/>
              <a:t>Douglas Fir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3CAF2-45D0-486F-9C8D-56BBF6E3C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86" y="3429000"/>
            <a:ext cx="2524125" cy="951089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Douglas Fir tree is a conifer with needle-like leaves and buds.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C7073-547B-489C-AE0D-8475924886F1}"/>
              </a:ext>
            </a:extLst>
          </p:cNvPr>
          <p:cNvSpPr txBox="1"/>
          <p:nvPr/>
        </p:nvSpPr>
        <p:spPr>
          <a:xfrm>
            <a:off x="400050" y="6418213"/>
            <a:ext cx="11391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https://commons.wikimedia.org/wiki/File:Pseudotsuga_menziesii_06280.JPG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Coast Douglas-fir (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Pseudotsuga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menziessi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subsp.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menziesii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Taken by Walter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https://commons.wikimedia.org/wiki/File:Pseudotsuga_menziesii_06280.JPG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file is licensed under the </a:t>
            </a:r>
            <a:r>
              <a:rPr lang="en-US" sz="800" u="none" strike="noStrike" dirty="0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w:en:Creative Commons"/>
              </a:rPr>
              <a:t>Creative Commons</a:t>
            </a:r>
            <a:r>
              <a:rPr lang="en-US" sz="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800" u="none" strike="noStrike" dirty="0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Attribution-Share Alike 3.0 </a:t>
            </a:r>
            <a:r>
              <a:rPr lang="en-US" sz="800" u="none" strike="noStrike" dirty="0" err="1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Unported</a:t>
            </a:r>
            <a:r>
              <a:rPr lang="en-US" sz="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license.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ree, conifer, outdoor, plant&#10;&#10;Description automatically generated">
            <a:extLst>
              <a:ext uri="{FF2B5EF4-FFF2-40B4-BE49-F238E27FC236}">
                <a16:creationId xmlns:a16="http://schemas.microsoft.com/office/drawing/2014/main" id="{B78AA3BD-E0DA-49CC-9F84-AC400F2FB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539" y="365125"/>
            <a:ext cx="8035208" cy="605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9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AAAB-C8F7-40AF-AA4A-F610A824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1" y="1072444"/>
            <a:ext cx="2543827" cy="982134"/>
          </a:xfrm>
        </p:spPr>
        <p:txBody>
          <a:bodyPr/>
          <a:lstStyle/>
          <a:p>
            <a:pPr algn="ctr"/>
            <a:r>
              <a:rPr lang="en-US" dirty="0"/>
              <a:t>Cook 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4A355-FFE7-4325-A49E-CB75DF0F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2" y="2889956"/>
            <a:ext cx="2953403" cy="1806222"/>
          </a:xfrm>
        </p:spPr>
        <p:txBody>
          <a:bodyPr>
            <a:normAutofit fontScale="85000" lnSpcReduction="2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awl-shaped leaves of the Cook Pine tree, which is a conifer, are sharp and prickly to the touch.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leaves are wide at the base and come to a sharp point at the tip, like a tool called an awl, which is used to make holes in leather or wood.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78C1D-8DA0-4D58-987C-F81C3299D52D}"/>
              </a:ext>
            </a:extLst>
          </p:cNvPr>
          <p:cNvSpPr txBox="1"/>
          <p:nvPr/>
        </p:nvSpPr>
        <p:spPr>
          <a:xfrm>
            <a:off x="3711878" y="642605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https://commons.wikimedia.org/wiki/File:Araucaria_Leaves.JPG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Kumar83, CC BY 3.0 &lt;https://creativecommons.org/licenses/by/3.0&gt;,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8CB586B5-BC71-45CC-97CF-84EEAFB9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878" y="295433"/>
            <a:ext cx="8184699" cy="61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6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ABC3-87AD-49B1-A77A-CF3E5756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4" y="1715910"/>
            <a:ext cx="3932807" cy="1101901"/>
          </a:xfrm>
        </p:spPr>
        <p:txBody>
          <a:bodyPr/>
          <a:lstStyle/>
          <a:p>
            <a:pPr algn="ctr"/>
            <a:r>
              <a:rPr lang="en-US" dirty="0"/>
              <a:t>Lawson Cypress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D9780-6D69-4493-92CC-74530B904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99" y="3429001"/>
            <a:ext cx="2627620" cy="118815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conifer, a Lawson Cypress tree, has scale-like leaves that overlap like shingles on a roof.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F7FF8-55CF-43D0-A4C0-AF9CBB9E6487}"/>
              </a:ext>
            </a:extLst>
          </p:cNvPr>
          <p:cNvSpPr txBox="1"/>
          <p:nvPr/>
        </p:nvSpPr>
        <p:spPr>
          <a:xfrm>
            <a:off x="4768070" y="630758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https://commons.wikimedia.org/wiki/File:C_lawsoniana_Lge.jpg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MPF at the English-language Wikipedia, CC BY-SA 3.0 &lt;http://creativecommons.org/licenses/by-sa/3.0/&gt;,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unch of lettuce&#10;&#10;Description automatically generated with medium confidence">
            <a:extLst>
              <a:ext uri="{FF2B5EF4-FFF2-40B4-BE49-F238E27FC236}">
                <a16:creationId xmlns:a16="http://schemas.microsoft.com/office/drawing/2014/main" id="{A99CDA17-A944-4275-B5FE-DF3E3B66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070" y="707884"/>
            <a:ext cx="7212895" cy="54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6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A1768-1B5F-4539-837B-6BE8D68C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507" y="1546577"/>
            <a:ext cx="2343150" cy="1230489"/>
          </a:xfrm>
        </p:spPr>
        <p:txBody>
          <a:bodyPr/>
          <a:lstStyle/>
          <a:p>
            <a:pPr algn="ctr"/>
            <a:r>
              <a:rPr lang="en-US" dirty="0"/>
              <a:t>Grand Fir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9130-14B8-48A9-B976-615BF6CF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248" y="3075107"/>
            <a:ext cx="3337843" cy="1478845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Grand Fir (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Abies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grandes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another conifer, has leaves arranged in a spiral with twisted leaf bases that allow it to capture more light.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C04AE-5CE3-4E90-8484-FDD4EE293F1A}"/>
              </a:ext>
            </a:extLst>
          </p:cNvPr>
          <p:cNvSpPr txBox="1"/>
          <p:nvPr/>
        </p:nvSpPr>
        <p:spPr>
          <a:xfrm>
            <a:off x="1050671" y="6330839"/>
            <a:ext cx="5257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https://commons.wikimedia.org/wiki/File:Abies_grandis_5359.JPG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Walter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55FE8D9E-8663-486F-8C5D-EAC05BCF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28" y="195848"/>
            <a:ext cx="4318932" cy="6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2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17DCF-966B-4ADD-9542-20B31BEE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88" y="497149"/>
            <a:ext cx="1958266" cy="709073"/>
          </a:xfrm>
        </p:spPr>
        <p:txBody>
          <a:bodyPr/>
          <a:lstStyle/>
          <a:p>
            <a:pPr algn="ctr"/>
            <a:r>
              <a:rPr lang="en-US" dirty="0"/>
              <a:t>Cycads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E3A0E-73CF-496A-B38E-6EC482A1F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6" y="1461640"/>
            <a:ext cx="2476870" cy="2107183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Cycads grow leaves coming out from the center trunk in a circular pattern.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Cycads look like palm trees, but they are not related.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18E05-34FA-44CC-B317-8F41A04BB13D}"/>
              </a:ext>
            </a:extLst>
          </p:cNvPr>
          <p:cNvSpPr txBox="1"/>
          <p:nvPr/>
        </p:nvSpPr>
        <p:spPr>
          <a:xfrm>
            <a:off x="2840599" y="6406910"/>
            <a:ext cx="609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https://commons.wikimedia.org/wiki/File:Cycad_leaves_semicircle.jpg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Ian Alexander,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URL: https://commons.wikimedia.org/wiki/File:Cycad_leaves_semicircle.jpg&#10;Attribution: Ian Alexander, CC BY-SA 3.0 &lt;https://creativecommons.org/licenses/by-sa/3.0&gt;, via Wikimedia Commons">
            <a:extLst>
              <a:ext uri="{FF2B5EF4-FFF2-40B4-BE49-F238E27FC236}">
                <a16:creationId xmlns:a16="http://schemas.microsoft.com/office/drawing/2014/main" id="{1F4E708B-7607-4476-9B34-A17A6B6D4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99" y="248577"/>
            <a:ext cx="9135735" cy="61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6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D19E-4378-492E-936E-1E5A2C61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01" y="1027289"/>
            <a:ext cx="2877106" cy="1275644"/>
          </a:xfrm>
        </p:spPr>
        <p:txBody>
          <a:bodyPr/>
          <a:lstStyle/>
          <a:p>
            <a:pPr algn="ctr"/>
            <a:r>
              <a:rPr lang="en-US" dirty="0"/>
              <a:t>Cycad Cone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382B0-BBCA-4A24-A9D5-C4A807CC9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8044"/>
            <a:ext cx="3155663" cy="730956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 large Cycad cone (seed)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about 30 cm (11.8 in.) long!</a:t>
            </a:r>
          </a:p>
          <a:p>
            <a:endParaRPr lang="en-US" dirty="0"/>
          </a:p>
        </p:txBody>
      </p:sp>
      <p:pic>
        <p:nvPicPr>
          <p:cNvPr id="4" name="Picture 3" descr="A picture containing outdoor, tree, plant, grill&#10;&#10;Description automatically generated">
            <a:extLst>
              <a:ext uri="{FF2B5EF4-FFF2-40B4-BE49-F238E27FC236}">
                <a16:creationId xmlns:a16="http://schemas.microsoft.com/office/drawing/2014/main" id="{E1475D11-C891-4FB0-8B25-8A70A386F8D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490" y="206205"/>
            <a:ext cx="2557459" cy="64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88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1042</Words>
  <Application>Microsoft Office PowerPoint</Application>
  <PresentationFormat>Widescreen</PresentationFormat>
  <Paragraphs>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Day 8 Images</vt:lpstr>
      <vt:lpstr>Sequoia Redwood</vt:lpstr>
      <vt:lpstr>Del Norte Titan</vt:lpstr>
      <vt:lpstr>Douglas Fir</vt:lpstr>
      <vt:lpstr>Cook Pine</vt:lpstr>
      <vt:lpstr>Lawson Cypress</vt:lpstr>
      <vt:lpstr>Grand Fir</vt:lpstr>
      <vt:lpstr>Cycads</vt:lpstr>
      <vt:lpstr>Cycad Cone</vt:lpstr>
      <vt:lpstr>Sago Palm</vt:lpstr>
      <vt:lpstr>Gingko Trees</vt:lpstr>
      <vt:lpstr>Gingko biloba</vt:lpstr>
      <vt:lpstr>Gingko Trees</vt:lpstr>
      <vt:lpstr>Ephedra californica</vt:lpstr>
      <vt:lpstr>Welwitschia mirabilis</vt:lpstr>
      <vt:lpstr>Gnetum gnemon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Gymnosperms</dc:title>
  <dc:creator>Kelly Richardson</dc:creator>
  <cp:lastModifiedBy>Moore, Michelle M</cp:lastModifiedBy>
  <cp:revision>11</cp:revision>
  <dcterms:created xsi:type="dcterms:W3CDTF">2021-08-20T11:59:41Z</dcterms:created>
  <dcterms:modified xsi:type="dcterms:W3CDTF">2022-02-07T17:16:43Z</dcterms:modified>
</cp:coreProperties>
</file>