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72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441A93-A703-471A-96A5-B3857F0D752F}" v="31" dt="2021-08-26T12:49:21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28"/>
  </p:normalViewPr>
  <p:slideViewPr>
    <p:cSldViewPr snapToGrid="0">
      <p:cViewPr varScale="1">
        <p:scale>
          <a:sx n="154" d="100"/>
          <a:sy n="154" d="100"/>
        </p:scale>
        <p:origin x="57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C5E24-7A3F-FE4F-AD66-ADB1C2D23F27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D1365-0926-6647-B587-8802017E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Root_%26_Fibrous_Root.p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Tap_and_fibrous_root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https://commons.wikimedia.org/wiki/File:Tap_and_fibrous_root.jpg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Cassandra </a:t>
            </a:r>
            <a:r>
              <a:rPr lang="en-US" sz="1200" dirty="0" err="1"/>
              <a:t>gonzales</a:t>
            </a:r>
            <a:r>
              <a:rPr lang="en-US" sz="1200" dirty="0"/>
              <a:t>, CC BY-SA 4.0 &lt;https://</a:t>
            </a:r>
            <a:r>
              <a:rPr lang="en-US" sz="1200" dirty="0" err="1"/>
              <a:t>creativecommons.org</a:t>
            </a:r>
            <a:r>
              <a:rPr lang="en-US" sz="1200" dirty="0"/>
              <a:t>/licenses/by-</a:t>
            </a:r>
            <a:r>
              <a:rPr lang="en-US" sz="1200" dirty="0" err="1"/>
              <a:t>sa</a:t>
            </a:r>
            <a:r>
              <a:rPr lang="en-US" sz="1200" dirty="0"/>
              <a:t>/4.0&gt;, via Wikimedia Commons</a:t>
            </a:r>
          </a:p>
          <a:p>
            <a:endParaRPr lang="en-US" sz="1200" dirty="0">
              <a:hlinkClick r:id="rId3"/>
            </a:endParaRPr>
          </a:p>
          <a:p>
            <a:r>
              <a:rPr lang="en-US" sz="1200" dirty="0">
                <a:hlinkClick r:id="rId3"/>
              </a:rPr>
              <a:t>https://commons.wikimedia.org/wiki/File:Tap_Root_%26_Fibrous_Root.png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 err="1"/>
              <a:t>CRCHF</a:t>
            </a:r>
            <a:r>
              <a:rPr lang="en-US" sz="1200" dirty="0"/>
              <a:t>, CC BY-SA 4.0 &lt;https://</a:t>
            </a:r>
            <a:r>
              <a:rPr lang="en-US" sz="1200" dirty="0" err="1"/>
              <a:t>creativecommons.org</a:t>
            </a:r>
            <a:r>
              <a:rPr lang="en-US" sz="1200" dirty="0"/>
              <a:t>/licenses/by-</a:t>
            </a:r>
            <a:r>
              <a:rPr lang="en-US" sz="1200" dirty="0" err="1"/>
              <a:t>sa</a:t>
            </a:r>
            <a:r>
              <a:rPr lang="en-US" sz="1200" dirty="0"/>
              <a:t>/4.0&gt;, via Wikimedia Commons</a:t>
            </a:r>
            <a:br>
              <a:rPr lang="en-US" sz="20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C1A6-482B-47AB-9CE3-737903836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ED287-92E1-4083-9E35-7EDEA1457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555E-576E-45D6-ABEF-ABFE1EE0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82C5E-939B-493E-B7BA-57BB0B27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518D-63DB-427D-932C-6174F392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7C1F-2B84-4392-BE9C-69A78BBF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10141-C4C5-4960-8AB1-20FCB9399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BD55A-DDF1-4A6E-AAAA-5881BEBB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E8A88-0A8A-4DA1-BF9F-0CB59830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B785F-FA36-439F-89BD-2737D5A2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F6AA-806E-4884-A9D8-61AF33C03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8BF8B-8AEF-4FD3-9EC9-39B84CA1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03BF-ECB1-49F6-8001-03634DEC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0F522-ECBB-4DD5-8C22-C775C7C7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6CB21-7C0E-473D-8DD5-3F1090D9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18C3-47BD-492D-815F-BF25619A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7A8C2-9A34-4EEE-9D19-7EF1C2BE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189C4-8881-45A1-9FB1-25B52646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8E5CA-8BEB-4212-853B-F2D0F865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A256-9B0E-43A6-96D7-4804B77D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4F47C-181A-4F4D-A160-C44B7423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C396-E4A9-4B98-8E1D-B5A679F8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31E2-37D6-4B8E-B0DA-8ADE55D0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927F-4EDE-4CAB-8C4F-6571E532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56F5-0C77-4B60-B57C-F4BD74AF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7FDD-88F1-4225-A722-A530825A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CEA13-448D-48B3-9B8F-8018A9238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A4E4B-8763-49F8-B93D-B07A9F0A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C1802-A858-4DFF-B9ED-AE1F6CA0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4A020-9688-4577-92D4-A683217B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4ADD2-1419-421F-9F6D-B9168F74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DB75-F673-406F-92A0-D387DF4A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F3281-9031-4F65-8261-A5A91AB9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1DD9E-41C8-40F9-A367-9D8291E69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57D2F-A4CD-4E46-8509-CBF23439B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28252-63D6-4362-BE5C-EFFC559BC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3993B-A7CB-4829-B7C3-583D8A5F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1AEDF-E222-4003-BA99-D3977FBE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494D5-AFFA-4C93-B9B0-CBBF13A9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5F86-8420-4EF6-B317-4476C6B9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0C8EA-3099-4E0D-8767-568F961D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30D0F-AE82-49A1-B3F5-011AE196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88EF4-C539-4615-B18E-1F8E54D5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E9C26-240F-4970-827E-90811F92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FDC6E-986E-4A8A-A7CB-461985A1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6A735-F978-4A4A-948E-023FBC3B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312-980F-4CD1-BC94-D301193B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50EF2-DEF4-4952-9E96-8858BC1A1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80D88-F795-4813-8D08-E474D8FB6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FCDE5-2DDC-4636-A5C8-49B03ABC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196F5-87CF-4949-A5E2-7482142C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B22AC-C1FE-4DA6-A24B-8D410ACC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0B08-52AD-413D-8A18-28335D0D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29E4-A999-471D-8056-AAA2FEEF7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EA1BC-5C1F-49A3-94DF-0E9A14817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28706-6074-4770-8459-0E860A29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678F3-023A-4258-B49C-F72FF775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9B977-EDD3-406B-AFAC-EF16EF70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42706-DBA9-49D5-B4FB-9DA21DAC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DA1F-737F-4280-82CB-E1536F50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CB78-8349-441F-BBF8-673117D9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427C-E42D-4E43-9506-6E98850B03C1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B2AA-C165-4886-8E12-70B327295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EFC3D-5F68-44FF-8AC6-4BEB0971E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commons.wikimedia.org/wiki/File:Noyer_feuilles%26fruits_%C3%A9t%C3%A9_FR_2012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commons.wikimedia.org/wiki/File:Lupinus_polyphyllus_FR_2012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commons.wikimedia.org/wiki/File:Notocactus_minimus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commons.wikimedia.org/wiki/File:Hebe_January_2008-2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commons.wikimedia.org/wiki/File:Hibiscus_boryanus_fruit_flower_%26_bud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commons.wikimedia.org/wiki/File:Echinopsis_IMG_2981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commons.wikimedia.org/wiki/File:Dianthus_zonatus_-_Rock-carnation_-_Kaya_karanfili_2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commons.wikimedia.org/wiki/File:Rosa_%27moonlight%27_Moschatahybride_002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Root_%26_Fibrous_Root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hyperlink" Target="https://commons.wikimedia.org/wiki/File:Tap_and_fibrous_root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Monocot_vs_Dicot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commons.wikimedia.org/wiki/File:Rose_bud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commons.wikimedia.org/wiki/File:Agapanthus_cultivar._Zaailing_van_Agapanthus_Lilac_Flash._(d.j.b.)_02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commons.wikimedia.org/wiki/File:Menyanthes_trifoliata_Spechtensee_01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commons.wikimedia.org/wiki/File:Trifolium_pratense_-_Keila2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commons.wikimedia.org/wiki/File:Vaccinium_myrtillus_-_Bilberry_03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27C2-3230-42A5-8DE9-F516BFA5A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9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13AF7-3098-43EB-B7CC-B94046AF81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7D12-24C2-4CD2-8DAB-0FCC9602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2109771"/>
            <a:ext cx="4151050" cy="2153471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Noyer</a:t>
            </a:r>
            <a:r>
              <a:rPr lang="en-US" sz="2800" b="1" i="1" dirty="0"/>
              <a:t> </a:t>
            </a:r>
            <a:r>
              <a:rPr lang="en-US" sz="2800" b="1" i="1" dirty="0" err="1"/>
              <a:t>feuilles</a:t>
            </a:r>
            <a:r>
              <a:rPr lang="en-US" sz="2800" b="1" i="1" dirty="0"/>
              <a:t> </a:t>
            </a:r>
            <a:r>
              <a:rPr lang="en-US" sz="2800" b="1" dirty="0"/>
              <a:t>is</a:t>
            </a:r>
            <a:r>
              <a:rPr lang="en-US" sz="2800" b="1" i="1" dirty="0"/>
              <a:t> </a:t>
            </a:r>
            <a:r>
              <a:rPr lang="en-US" sz="2800" b="1" dirty="0"/>
              <a:t>a type of walnut tree. Its fruit is the walnut.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3181-793B-434C-B2AA-157C31384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65289"/>
            <a:ext cx="4683711" cy="38872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https://commons.wikimedia.org/wiki/File:Noyer_feuilles%26fruits_%C3%A9t%C3%A9_FR_2012.jpg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</p:txBody>
      </p:sp>
      <p:pic>
        <p:nvPicPr>
          <p:cNvPr id="4" name="Picture 3" descr="A picture containing plant, leaf, green, outdoor&#10;&#10;Description automatically generated">
            <a:extLst>
              <a:ext uri="{FF2B5EF4-FFF2-40B4-BE49-F238E27FC236}">
                <a16:creationId xmlns:a16="http://schemas.microsoft.com/office/drawing/2014/main" id="{0F8BB8CC-56A3-4C26-947C-714B63E0588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05" y="131893"/>
            <a:ext cx="5365255" cy="6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A1B-17B9-41CA-8AEF-EA1B6DE2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4" y="2103437"/>
            <a:ext cx="5340436" cy="22429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</a:t>
            </a:r>
            <a:r>
              <a:rPr lang="en-US" sz="2800" b="1" i="1" dirty="0"/>
              <a:t>Lupinus </a:t>
            </a:r>
            <a:r>
              <a:rPr lang="en-US" sz="2800" b="1" i="1" dirty="0" err="1"/>
              <a:t>polyphyllus</a:t>
            </a:r>
            <a:r>
              <a:rPr lang="en-US" sz="2800" b="1" i="1" dirty="0"/>
              <a:t>,</a:t>
            </a:r>
            <a:r>
              <a:rPr lang="en-US" sz="2800" b="1" dirty="0"/>
              <a:t> a large-leaved pea plant.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280D-3ABA-4354-AC38-F6C092566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880" y="6438992"/>
            <a:ext cx="4799120" cy="291068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https://commons.wikimedia.org/wiki/File:Lupinus_polyphyllus_FR_2012.jpg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</p:txBody>
      </p:sp>
      <p:pic>
        <p:nvPicPr>
          <p:cNvPr id="4" name="Picture 3" descr="A picture containing plant, outdoor, flower, green&#10;&#10;Description automatically generated">
            <a:extLst>
              <a:ext uri="{FF2B5EF4-FFF2-40B4-BE49-F238E27FC236}">
                <a16:creationId xmlns:a16="http://schemas.microsoft.com/office/drawing/2014/main" id="{24A0FD20-4A39-4AA0-BC3E-CA127CAB356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14" y="127940"/>
            <a:ext cx="4994682" cy="6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10F3-FB0A-4D8D-AC9A-13BC7B02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18"/>
            <a:ext cx="10515600" cy="6469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 err="1"/>
              <a:t>Parodia</a:t>
            </a:r>
            <a:r>
              <a:rPr lang="en-US" sz="2800" b="1" i="1" dirty="0"/>
              <a:t> </a:t>
            </a:r>
            <a:r>
              <a:rPr lang="en-US" sz="2800" b="1" i="1" dirty="0" err="1"/>
              <a:t>tenuicylindrica</a:t>
            </a:r>
            <a:r>
              <a:rPr lang="en-US" sz="2800" b="1" i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Notocactus</a:t>
            </a:r>
            <a:r>
              <a:rPr lang="en-US" sz="2800" dirty="0"/>
              <a:t> </a:t>
            </a:r>
            <a:r>
              <a:rPr lang="en-US" sz="2800" dirty="0" err="1"/>
              <a:t>minimus</a:t>
            </a:r>
            <a:r>
              <a:rPr lang="en-US" sz="2800" dirty="0"/>
              <a:t>) is</a:t>
            </a:r>
            <a:r>
              <a:rPr lang="en-US" sz="2800" b="1" i="1" dirty="0"/>
              <a:t> </a:t>
            </a:r>
            <a:r>
              <a:rPr lang="en-US" sz="2800" dirty="0"/>
              <a:t>a cactus with yellow flowers. </a:t>
            </a:r>
            <a:endParaRPr lang="en-US" sz="28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5A6C4-228E-4F34-A370-C88D8B922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30" y="6469278"/>
            <a:ext cx="3201140" cy="38872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https://commons.wikimedia.org/wiki/File:Notocactus_minimus.jpg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Laitche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Public domain, via Wikimedia Commons</a:t>
            </a:r>
          </a:p>
        </p:txBody>
      </p:sp>
      <p:pic>
        <p:nvPicPr>
          <p:cNvPr id="4" name="Picture 3" descr="A picture containing plant, cactus, flower, yellow&#10;&#10;Description automatically generated">
            <a:extLst>
              <a:ext uri="{FF2B5EF4-FFF2-40B4-BE49-F238E27FC236}">
                <a16:creationId xmlns:a16="http://schemas.microsoft.com/office/drawing/2014/main" id="{87C94BBE-FD26-438D-B46E-391F9EFB12C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8" y="812258"/>
            <a:ext cx="8305824" cy="55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5C1F-2AAF-49E4-BC7E-61C5F521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8"/>
            <a:ext cx="10515600" cy="68687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Hebe speciosa  </a:t>
            </a:r>
            <a:r>
              <a:rPr lang="en-US" sz="2800" b="1" dirty="0"/>
              <a:t>is an ornamental plant from New Zealand.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55E9E-172D-4F78-93CE-695D12E6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6487033"/>
            <a:ext cx="5257800" cy="370967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https://commons.wikimedia.org/wiki/File:Hebe_January_2008-2.jpg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Alvesgaspar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</p:txBody>
      </p:sp>
      <p:pic>
        <p:nvPicPr>
          <p:cNvPr id="4" name="Picture 3" descr="A purple flower with a white center&#10;&#10;Description automatically generated with medium confidence">
            <a:extLst>
              <a:ext uri="{FF2B5EF4-FFF2-40B4-BE49-F238E27FC236}">
                <a16:creationId xmlns:a16="http://schemas.microsoft.com/office/drawing/2014/main" id="{6ACB12BB-B96F-43B8-A763-E2009A8FC42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948" y="847817"/>
            <a:ext cx="5662104" cy="55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2E88-3056-47F9-8A19-1BDA8A2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25"/>
            <a:ext cx="10515600" cy="691318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Hibiscus </a:t>
            </a:r>
            <a:r>
              <a:rPr lang="en-US" sz="2800" b="1" i="1" dirty="0" err="1"/>
              <a:t>boryanus</a:t>
            </a:r>
            <a:r>
              <a:rPr lang="en-US" sz="2800" b="1" i="1" dirty="0"/>
              <a:t>—</a:t>
            </a:r>
            <a:r>
              <a:rPr lang="en-US" sz="2800" b="1" dirty="0"/>
              <a:t>fruit, flower, and bud.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8B58-072E-4D9D-A2DC-B8FF22B1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274" y="6492875"/>
            <a:ext cx="5065450" cy="397600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https://commons.wikimedia.org/wiki/File:Hibiscus_boryanus_fruit_flower_%26_bud.JPG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B.navez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</p:txBody>
      </p:sp>
      <p:pic>
        <p:nvPicPr>
          <p:cNvPr id="4" name="Picture 3" descr="A picture containing flower, plant, orange, fresh&#10;&#10;Description automatically generated">
            <a:extLst>
              <a:ext uri="{FF2B5EF4-FFF2-40B4-BE49-F238E27FC236}">
                <a16:creationId xmlns:a16="http://schemas.microsoft.com/office/drawing/2014/main" id="{13497D77-E704-4C22-80FC-AA57F287436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441" y="772743"/>
            <a:ext cx="8443118" cy="56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8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72F2-508E-43AD-88B2-5828B89F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61"/>
            <a:ext cx="10515600" cy="7046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Clove-like cactus </a:t>
            </a:r>
            <a:r>
              <a:rPr lang="en-US" sz="2800" b="1" i="1" dirty="0" err="1"/>
              <a:t>Echinopsis</a:t>
            </a:r>
            <a:r>
              <a:rPr lang="en-US" sz="2800" b="1" i="1" dirty="0"/>
              <a:t> </a:t>
            </a:r>
            <a:r>
              <a:rPr lang="en-US" sz="2800" b="1" i="1" dirty="0" err="1"/>
              <a:t>oxygona</a:t>
            </a:r>
            <a:endParaRPr lang="en-US" sz="28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E4A98-6918-4D28-B00F-423015BA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784" y="6391922"/>
            <a:ext cx="4994429" cy="38872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https://commons.wikimedia.org/wiki/File:Echinopsis_IMG_2981.jpg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Fischer.H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</p:txBody>
      </p:sp>
      <p:pic>
        <p:nvPicPr>
          <p:cNvPr id="4" name="Picture 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09BCB3D2-0D02-4870-9424-CB234F67938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57" y="856694"/>
            <a:ext cx="5433481" cy="54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11F1-FBDB-452E-8D68-C3E66DB2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96"/>
            <a:ext cx="10515600" cy="64692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Dianthus </a:t>
            </a:r>
            <a:r>
              <a:rPr lang="en-US" sz="2800" b="1" i="1" dirty="0" err="1"/>
              <a:t>zonatus</a:t>
            </a:r>
            <a:r>
              <a:rPr lang="en-US" sz="2800" b="1" i="1" dirty="0"/>
              <a:t>–Rock Carnation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8E78-9153-484F-AB82-A17976B73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274" y="6460400"/>
            <a:ext cx="5065450" cy="397600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https://commons.wikimedia.org/wiki/File:Dianthus_zonatus_-_Rock-carnation_-_Kaya_karanfili_2.JPG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289E322D-C8DB-4D29-A6B2-712F37D626C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77" y="762725"/>
            <a:ext cx="7920645" cy="5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3E4E-AF34-44F1-8AF1-865204C4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37" y="179262"/>
            <a:ext cx="10880325" cy="744584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Rosa </a:t>
            </a:r>
            <a:r>
              <a:rPr lang="en-US" sz="2800" b="1" i="1" dirty="0" err="1"/>
              <a:t>moschata</a:t>
            </a:r>
            <a:r>
              <a:rPr lang="en-US" sz="2800" b="1" i="1" dirty="0"/>
              <a:t>, </a:t>
            </a:r>
            <a:r>
              <a:rPr lang="en-US" sz="2800" b="1" dirty="0"/>
              <a:t>the musk rose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B3CC5-7F5E-4746-9938-AEDD40914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974" y="6400800"/>
            <a:ext cx="5820052" cy="34433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https://commons.wikimedia.org/wiki/File:Rosa_%27moonlight%27_Moschatahybride_002.JPG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</p:txBody>
      </p:sp>
      <p:pic>
        <p:nvPicPr>
          <p:cNvPr id="4" name="Picture 3" descr="A white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72FE5225-CB7E-4933-9A05-A5C08DEF5C8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209" y="923846"/>
            <a:ext cx="6445582" cy="5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3453-586C-9A41-B31A-04A3EBCB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7643"/>
            <a:ext cx="10515600" cy="560310"/>
          </a:xfrm>
        </p:spPr>
        <p:txBody>
          <a:bodyPr>
            <a:normAutofit fontScale="90000"/>
          </a:bodyPr>
          <a:lstStyle/>
          <a:p>
            <a:br>
              <a:rPr lang="en-US" sz="900" dirty="0">
                <a:hlinkClick r:id="rId3"/>
              </a:rPr>
            </a:br>
            <a:r>
              <a:rPr lang="en-US" sz="900" dirty="0">
                <a:hlinkClick r:id="rId4"/>
              </a:rPr>
              <a:t>https://commons.wikimedia.org/wiki/File:Tap_and_fibrous_root.jpg</a:t>
            </a:r>
            <a:br>
              <a:rPr lang="en-US" sz="900" dirty="0"/>
            </a:br>
            <a:br>
              <a:rPr lang="en-US" sz="900" dirty="0"/>
            </a:br>
            <a:r>
              <a:rPr lang="en-US" sz="900" dirty="0"/>
              <a:t>Cassandra </a:t>
            </a:r>
            <a:r>
              <a:rPr lang="en-US" sz="900" dirty="0" err="1"/>
              <a:t>gonzales</a:t>
            </a:r>
            <a:r>
              <a:rPr lang="en-US" sz="900" dirty="0"/>
              <a:t>, CC BY-SA 4.0 &lt;https://</a:t>
            </a:r>
            <a:r>
              <a:rPr lang="en-US" sz="900" dirty="0" err="1"/>
              <a:t>creativecommons.org</a:t>
            </a:r>
            <a:r>
              <a:rPr lang="en-US" sz="900" dirty="0"/>
              <a:t>/licenses/by-</a:t>
            </a:r>
            <a:r>
              <a:rPr lang="en-US" sz="900" dirty="0" err="1"/>
              <a:t>sa</a:t>
            </a:r>
            <a:r>
              <a:rPr lang="en-US" sz="900" dirty="0"/>
              <a:t>/4.0&gt;, via Wikimedia Commons</a:t>
            </a:r>
            <a:br>
              <a:rPr lang="en-US" sz="900" dirty="0">
                <a:hlinkClick r:id="rId3"/>
              </a:rPr>
            </a:br>
            <a:br>
              <a:rPr lang="en-US" sz="900" dirty="0">
                <a:hlinkClick r:id="rId3"/>
              </a:rPr>
            </a:br>
            <a:r>
              <a:rPr lang="en-US" sz="900" dirty="0">
                <a:hlinkClick r:id="rId3"/>
              </a:rPr>
              <a:t>https://commons.wikimedia.org/wiki/File:Tap_Root_%26_Fibrous_Root.png</a:t>
            </a:r>
            <a:br>
              <a:rPr lang="en-US" sz="900" dirty="0"/>
            </a:br>
            <a:br>
              <a:rPr lang="en-US" sz="900" dirty="0"/>
            </a:br>
            <a:r>
              <a:rPr lang="en-US" sz="900" dirty="0" err="1"/>
              <a:t>CRCHF</a:t>
            </a:r>
            <a:r>
              <a:rPr lang="en-US" sz="900" dirty="0"/>
              <a:t>, CC BY-SA 4.0 &lt;https://</a:t>
            </a:r>
            <a:r>
              <a:rPr lang="en-US" sz="900" dirty="0" err="1"/>
              <a:t>creativecommons.org</a:t>
            </a:r>
            <a:r>
              <a:rPr lang="en-US" sz="900" dirty="0"/>
              <a:t>/licenses/by-</a:t>
            </a:r>
            <a:r>
              <a:rPr lang="en-US" sz="900" dirty="0" err="1"/>
              <a:t>sa</a:t>
            </a:r>
            <a:r>
              <a:rPr lang="en-US" sz="900" dirty="0"/>
              <a:t>/4.0&gt;, via Wikimedia Commons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85BFA-EF35-A949-88BD-A1C6D9E8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05739" y="450047"/>
            <a:ext cx="4047772" cy="567982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A289F7E-42B6-6C49-A984-7D6A3C58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270" y="2242049"/>
            <a:ext cx="4174180" cy="3399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B304B-A2A4-134B-A786-DE9EB88487D0}"/>
              </a:ext>
            </a:extLst>
          </p:cNvPr>
          <p:cNvSpPr txBox="1"/>
          <p:nvPr/>
        </p:nvSpPr>
        <p:spPr>
          <a:xfrm>
            <a:off x="838199" y="450046"/>
            <a:ext cx="5051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Angiosperm dicots have  taproots, and monocots have a fibrous root system.</a:t>
            </a:r>
          </a:p>
        </p:txBody>
      </p:sp>
    </p:spTree>
    <p:extLst>
      <p:ext uri="{BB962C8B-B14F-4D97-AF65-F5344CB8AC3E}">
        <p14:creationId xmlns:p14="http://schemas.microsoft.com/office/powerpoint/2010/main" val="315418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D6EF-EC61-B146-953B-1E8111EC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Differences between Angiosperm Monocots and Dicots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57A3F-03F2-3242-9234-68D750E3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987" y="1443543"/>
            <a:ext cx="5801784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1729B-5A04-8D47-9988-EA97F66801AE}"/>
              </a:ext>
            </a:extLst>
          </p:cNvPr>
          <p:cNvSpPr txBox="1"/>
          <p:nvPr/>
        </p:nvSpPr>
        <p:spPr>
          <a:xfrm>
            <a:off x="1235034" y="6151418"/>
            <a:ext cx="486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https://commons.wikimedia.org/wiki/File:Monocot_vs_Dicot.svg</a:t>
            </a:r>
            <a:br>
              <a:rPr lang="en-US" sz="900" dirty="0"/>
            </a:br>
            <a:r>
              <a:rPr lang="en-US" sz="900" dirty="0" err="1"/>
              <a:t>Flowerpower207</a:t>
            </a:r>
            <a:r>
              <a:rPr lang="en-US" sz="900" dirty="0"/>
              <a:t>, CC BY-SA 3.0 &lt;https://</a:t>
            </a:r>
            <a:r>
              <a:rPr lang="en-US" sz="900" dirty="0" err="1"/>
              <a:t>creativecommons.org</a:t>
            </a:r>
            <a:r>
              <a:rPr lang="en-US" sz="900" dirty="0"/>
              <a:t>/licenses/by-</a:t>
            </a:r>
            <a:r>
              <a:rPr lang="en-US" sz="900" dirty="0" err="1"/>
              <a:t>sa</a:t>
            </a:r>
            <a:r>
              <a:rPr lang="en-US" sz="900" dirty="0"/>
              <a:t>/3.0&gt;, via Wikimedia Commons</a:t>
            </a:r>
            <a:br>
              <a:rPr lang="en-US" sz="900" dirty="0"/>
            </a:b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2898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5D61-9706-4DC0-93EE-074AC134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84" y="1104406"/>
            <a:ext cx="3761465" cy="33725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The part of a plant that’s almost ready to flower, or unfurl new leaves  is called a bud. This is a rose bud!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FD04-2495-4B31-86FD-EDC63CC7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03" y="6402366"/>
            <a:ext cx="2890421" cy="35828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https://commons.wikimedia.org/wiki/File:Rose_bud.jpg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Amada44, Public domain, via Wikimedia Commons</a:t>
            </a:r>
          </a:p>
        </p:txBody>
      </p:sp>
      <p:pic>
        <p:nvPicPr>
          <p:cNvPr id="6" name="Picture 5" descr="A pink flower with a green stem&#10;&#10;Description automatically generated with low confidence">
            <a:extLst>
              <a:ext uri="{FF2B5EF4-FFF2-40B4-BE49-F238E27FC236}">
                <a16:creationId xmlns:a16="http://schemas.microsoft.com/office/drawing/2014/main" id="{16DEC42C-1680-449C-A0B6-2B330BBAF13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4" y="97351"/>
            <a:ext cx="4429729" cy="66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D810-4210-4599-AEEE-1AD87C31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59"/>
            <a:ext cx="10515600" cy="67689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Krocus</a:t>
            </a:r>
            <a:r>
              <a:rPr lang="en-US" sz="2800" b="1" i="1" dirty="0"/>
              <a:t> </a:t>
            </a:r>
            <a:r>
              <a:rPr lang="en-US" sz="2800" b="1" i="1" dirty="0" err="1"/>
              <a:t>vernus</a:t>
            </a:r>
            <a:r>
              <a:rPr lang="en-US" sz="2800" b="1" i="1" dirty="0"/>
              <a:t> </a:t>
            </a:r>
            <a:r>
              <a:rPr lang="en-US" sz="2800" b="1" dirty="0"/>
              <a:t>(spring crocus) has cupped flower petals.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CFC5-1CBB-424B-BA0B-D820D72B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835" y="6403406"/>
            <a:ext cx="5718330" cy="31959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sz="8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commons.wikimedia.org</a:t>
            </a:r>
            <a:r>
              <a:rPr lang="en-US" sz="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/wiki/</a:t>
            </a:r>
            <a:r>
              <a:rPr lang="en-US" sz="800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File:Crocus_vernus_20150308.jpg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:Uoaei1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creativecommons.org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/licenses/by-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/4.0&gt;,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F58D-1F3E-9640-8349-87B0A8B7F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43" y="1033152"/>
            <a:ext cx="7035113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688B-BF6F-48F4-8512-ED9C7654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390"/>
            <a:ext cx="10515600" cy="63804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i="1" dirty="0"/>
              <a:t>Agapanthus praecox </a:t>
            </a:r>
            <a:r>
              <a:rPr lang="en-US" sz="2800" b="1" dirty="0"/>
              <a:t>is a blue lily.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D60D-0D7F-403F-AE56-9ED9A12D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045" y="6383742"/>
            <a:ext cx="5757909" cy="35828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https://commons.wikimedia.org/wiki/File:Agapanthus_cultivar._Zaailing_van_Agapanthus_Lilac_Flash._(d.j.b.)_02.jpg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</p:txBody>
      </p:sp>
      <p:pic>
        <p:nvPicPr>
          <p:cNvPr id="4" name="Picture 3" descr="A close up of a blue flower&#10;&#10;Description automatically generated with medium confidence">
            <a:extLst>
              <a:ext uri="{FF2B5EF4-FFF2-40B4-BE49-F238E27FC236}">
                <a16:creationId xmlns:a16="http://schemas.microsoft.com/office/drawing/2014/main" id="{E89059C3-A37C-481D-A9B2-EF5CEE28F0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14" y="984850"/>
            <a:ext cx="7044639" cy="52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C6AF-4A57-4E2B-B98F-6F8B70E8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23" y="2103436"/>
            <a:ext cx="43400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err="1"/>
              <a:t>Menyanthes</a:t>
            </a:r>
            <a:r>
              <a:rPr lang="en-US" sz="3600" b="1" i="1" dirty="0"/>
              <a:t> trifoliata </a:t>
            </a:r>
            <a:r>
              <a:rPr lang="en-US" sz="3600" b="1" dirty="0"/>
              <a:t>is commonly called a bog bean.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7F745-2085-4071-B1B1-F84F4A9A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297" y="6323027"/>
            <a:ext cx="4772487" cy="362089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https://commons.wikimedia.org/wiki/File:Menyanthes_trifoliata_Spechtensee_01.JPG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Uoaei1, CC BY-SA 4.0 &lt;https://creativecommons.org/licenses/by-sa/4.0&gt;, via Wikimedia Commons</a:t>
            </a:r>
          </a:p>
        </p:txBody>
      </p:sp>
      <p:pic>
        <p:nvPicPr>
          <p:cNvPr id="4" name="Picture 3" descr="A close 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D8B46C4B-4298-4623-8171-37A96DD8620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8758"/>
            <a:ext cx="5176078" cy="62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0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04F3-3E77-4CB6-AF0C-BC760415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7" y="2113808"/>
            <a:ext cx="5065450" cy="168629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Trifolium pratense </a:t>
            </a:r>
            <a:r>
              <a:rPr lang="en-US" sz="2800" b="1" dirty="0"/>
              <a:t>is known as red clover.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35BC0-C76F-4618-B5F1-B96D179E1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82" y="6271881"/>
            <a:ext cx="4958918" cy="44198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https://commons.wikimedia.org/wiki/File:Trifolium_pratense_-_Keila2.jpg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Ivar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Leidus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</p:txBody>
      </p:sp>
      <p:pic>
        <p:nvPicPr>
          <p:cNvPr id="4" name="Picture 3" descr="A purple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86842E82-3616-4DA0-8C95-C78852AC370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84" y="176079"/>
            <a:ext cx="4880659" cy="65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71D2-BD73-4D37-B93B-12B8DDFC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51"/>
            <a:ext cx="10515600" cy="655807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Vaccinium myrtillus </a:t>
            </a:r>
            <a:r>
              <a:rPr lang="en-US" sz="2800" b="1" dirty="0"/>
              <a:t>is a shrub with an edible blue fruit called bilberry.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A23C-383D-494D-B28A-F7AF739F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274" y="6433767"/>
            <a:ext cx="5065450" cy="424233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https://commons.wikimedia.org/wiki/File:Vaccinium_myrtillus_-_Bilberry_03.jpg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</p:txBody>
      </p:sp>
      <p:pic>
        <p:nvPicPr>
          <p:cNvPr id="4" name="Picture 3" descr="Black berries on a branch&#10;&#10;Description automatically generated with medium confidence">
            <a:extLst>
              <a:ext uri="{FF2B5EF4-FFF2-40B4-BE49-F238E27FC236}">
                <a16:creationId xmlns:a16="http://schemas.microsoft.com/office/drawing/2014/main" id="{D1684447-14FA-49BB-952C-7985CAF1494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423" y="789358"/>
            <a:ext cx="8139152" cy="56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864</Words>
  <Application>Microsoft Office PowerPoint</Application>
  <PresentationFormat>Widescreen</PresentationFormat>
  <Paragraphs>52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Day 9 Images</vt:lpstr>
      <vt:lpstr> https://commons.wikimedia.org/wiki/File:Tap_and_fibrous_root.jpg  Cassandra gonzales, CC BY-SA 4.0 &lt;https://creativecommons.org/licenses/by-sa/4.0&gt;, via Wikimedia Commons  https://commons.wikimedia.org/wiki/File:Tap_Root_%26_Fibrous_Root.png  CRCHF, CC BY-SA 4.0 &lt;https://creativecommons.org/licenses/by-sa/4.0&gt;, via Wikimedia Commons </vt:lpstr>
      <vt:lpstr>Differences between Angiosperm Monocots and Dicots</vt:lpstr>
      <vt:lpstr>The part of a plant that’s almost ready to flower, or unfurl new leaves  is called a bud. This is a rose bud!</vt:lpstr>
      <vt:lpstr>Krocus vernus (spring crocus) has cupped flower petals. </vt:lpstr>
      <vt:lpstr> Agapanthus praecox is a blue lily.</vt:lpstr>
      <vt:lpstr>Menyanthes trifoliata is commonly called a bog bean.</vt:lpstr>
      <vt:lpstr>Trifolium pratense is known as red clover.</vt:lpstr>
      <vt:lpstr>Vaccinium myrtillus is a shrub with an edible blue fruit called bilberry.</vt:lpstr>
      <vt:lpstr>Noyer feuilles is a type of walnut tree. Its fruit is the walnut.</vt:lpstr>
      <vt:lpstr>A flower of the Lupinus polyphyllus, a large-leaved pea plant. </vt:lpstr>
      <vt:lpstr>Parodia tenuicylindrica (Notocactus minimus) is a cactus with yellow flowers. </vt:lpstr>
      <vt:lpstr>Hebe speciosa  is an ornamental plant from New Zealand.</vt:lpstr>
      <vt:lpstr>Hibiscus boryanus—fruit, flower, and bud.</vt:lpstr>
      <vt:lpstr>A flower of the Clove-like cactus Echinopsis oxygona</vt:lpstr>
      <vt:lpstr>Dianthus zonatus–Rock Carnation</vt:lpstr>
      <vt:lpstr>Rosa moschata, the musk rose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Richardson</dc:creator>
  <cp:lastModifiedBy>Moore, Michelle M</cp:lastModifiedBy>
  <cp:revision>12</cp:revision>
  <dcterms:created xsi:type="dcterms:W3CDTF">2021-08-26T12:00:05Z</dcterms:created>
  <dcterms:modified xsi:type="dcterms:W3CDTF">2022-02-07T18:49:19Z</dcterms:modified>
</cp:coreProperties>
</file>