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  <p:sldId id="256" r:id="rId3"/>
    <p:sldId id="261" r:id="rId4"/>
    <p:sldId id="260" r:id="rId5"/>
    <p:sldId id="271" r:id="rId6"/>
    <p:sldId id="259" r:id="rId7"/>
    <p:sldId id="262" r:id="rId8"/>
    <p:sldId id="263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4B40"/>
    <a:srgbClr val="6D574B"/>
    <a:srgbClr val="00FF00"/>
    <a:srgbClr val="00FA00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05"/>
    <p:restoredTop sz="94648"/>
  </p:normalViewPr>
  <p:slideViewPr>
    <p:cSldViewPr snapToGrid="0" snapToObjects="1">
      <p:cViewPr varScale="1">
        <p:scale>
          <a:sx n="154" d="100"/>
          <a:sy n="154" d="100"/>
        </p:scale>
        <p:origin x="190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5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6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0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9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2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8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1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1599-42FB-DC4D-830E-80D41628620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2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A1599-42FB-DC4D-830E-80D41628620F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12540-548E-EF45-AEB3-42E858D43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8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ass_dsc08672-nevit.jpg" TargetMode="Externa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Switchgrass_roots.jpg" TargetMode="External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hyperlink" Target="https://www.flickr.com/photos/51986662@N05" TargetMode="External"/><Relationship Id="rId7" Type="http://schemas.openxmlformats.org/officeDocument/2006/relationships/hyperlink" Target="https://commons.wikimedia.org/wiki/File:Solidago_multiradiata_(6120997092).jpg" TargetMode="External"/><Relationship Id="rId2" Type="http://schemas.openxmlformats.org/officeDocument/2006/relationships/hyperlink" Target="https://www.flickr.com/photos/51986662@N05/147259213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jpeg"/><Relationship Id="rId4" Type="http://schemas.openxmlformats.org/officeDocument/2006/relationships/hyperlink" Target="https://creativecommons.org/licenses/by/2.0/?ref=ccsearch&amp;atype=rich" TargetMode="External"/><Relationship Id="rId9" Type="http://schemas.openxmlformats.org/officeDocument/2006/relationships/hyperlink" Target="https://commons.wikimedia.org/wiki/File:Mead%27s_Milkweed_(Asclepias_meadii)_-_Flickr_-_Jay_Sturner_(2)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9580580@N02/598909805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2.0/?ref=ccsearch&amp;atype=rich" TargetMode="External"/><Relationship Id="rId4" Type="http://schemas.openxmlformats.org/officeDocument/2006/relationships/hyperlink" Target="https://www.flickr.com/photos/49580580@N0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0573648@N05" TargetMode="External"/><Relationship Id="rId3" Type="http://schemas.openxmlformats.org/officeDocument/2006/relationships/hyperlink" Target="https://www.flickr.com/photos/13445173@N06" TargetMode="External"/><Relationship Id="rId7" Type="http://schemas.openxmlformats.org/officeDocument/2006/relationships/hyperlink" Target="https://www.flickr.com/photos/10573648@N05/924781390" TargetMode="External"/><Relationship Id="rId2" Type="http://schemas.openxmlformats.org/officeDocument/2006/relationships/hyperlink" Target="https://www.flickr.com/photos/13445173@N06/4837761502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creativecommons.org/licenses/by/2.0/?ref=ccsearch&amp;atype=rich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flickr.com/photos/31867959@N04" TargetMode="External"/><Relationship Id="rId7" Type="http://schemas.openxmlformats.org/officeDocument/2006/relationships/hyperlink" Target="https://www.flickr.com/photos/12836528@N00" TargetMode="External"/><Relationship Id="rId2" Type="http://schemas.openxmlformats.org/officeDocument/2006/relationships/hyperlink" Target="https://www.flickr.com/photos/31867959@N04/713421108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12836528@N00/5532742662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creativecommons.org/licenses/by/2.0/?ref=ccsearch&amp;atype=ri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orld_map_temperate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0393601@N08/484308294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0/?ref=ccsearch&amp;atype=rich" TargetMode="External"/><Relationship Id="rId4" Type="http://schemas.openxmlformats.org/officeDocument/2006/relationships/hyperlink" Target="https://www.flickr.com/photos/10393601@N0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flickr.com/photos/98528214@N00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flickr.com/photos/98528214@N00/3603058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62938898@N00" TargetMode="External"/><Relationship Id="rId5" Type="http://schemas.openxmlformats.org/officeDocument/2006/relationships/hyperlink" Target="https://www.flickr.com/photos/62938898@N00/8654220741" TargetMode="External"/><Relationship Id="rId4" Type="http://schemas.openxmlformats.org/officeDocument/2006/relationships/hyperlink" Target="https://creativecommons.org/licenses/by-sa/2.0/?ref=ccsearch&amp;atype=ric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8402268@N08" TargetMode="External"/><Relationship Id="rId7" Type="http://schemas.openxmlformats.org/officeDocument/2006/relationships/image" Target="../media/image11.tiff"/><Relationship Id="rId2" Type="http://schemas.openxmlformats.org/officeDocument/2006/relationships/hyperlink" Target="https://www.flickr.com/photos/128402268@N08/152724051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commons.wikimedia.org/wiki/File:Bare_trees.jpg" TargetMode="External"/><Relationship Id="rId4" Type="http://schemas.openxmlformats.org/officeDocument/2006/relationships/hyperlink" Target="https://creativecommons.org/licenses/by-nc/2.0/?ref=ccsearch&amp;atype=ric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0057960@N06/548327573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0/?ref=ccsearch&amp;atype=rich" TargetMode="External"/><Relationship Id="rId4" Type="http://schemas.openxmlformats.org/officeDocument/2006/relationships/hyperlink" Target="https://www.flickr.com/photos/60057960@N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C2757-088C-4BC5-8456-2AE2AC5C0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2" y="1999615"/>
            <a:ext cx="6858000" cy="2764028"/>
          </a:xfrm>
        </p:spPr>
        <p:txBody>
          <a:bodyPr anchor="ctr">
            <a:normAutofit/>
          </a:bodyPr>
          <a:lstStyle/>
          <a:p>
            <a:r>
              <a:rPr lang="en-US" sz="6300" dirty="0">
                <a:latin typeface="+mn-lt"/>
              </a:rPr>
              <a:t>Plant Habitats </a:t>
            </a:r>
            <a:br>
              <a:rPr lang="en-US" sz="6300" dirty="0">
                <a:latin typeface="+mn-lt"/>
              </a:rPr>
            </a:br>
            <a:r>
              <a:rPr lang="en-US" sz="6300" dirty="0">
                <a:latin typeface="+mn-lt"/>
              </a:rPr>
              <a:t>and</a:t>
            </a:r>
            <a:br>
              <a:rPr lang="en-US" sz="6300" dirty="0">
                <a:latin typeface="+mn-lt"/>
              </a:rPr>
            </a:br>
            <a:r>
              <a:rPr lang="en-US" sz="6300" dirty="0">
                <a:latin typeface="+mn-lt"/>
              </a:rPr>
              <a:t>Adaptations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964466-DD02-46CA-A402-1D1E46231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184" y="5645150"/>
            <a:ext cx="6193632" cy="631825"/>
          </a:xfrm>
        </p:spPr>
        <p:txBody>
          <a:bodyPr anchor="ctr">
            <a:normAutofit/>
          </a:bodyPr>
          <a:lstStyle/>
          <a:p>
            <a:r>
              <a:rPr lang="en-US" dirty="0"/>
              <a:t>Grade 3 Plants Unit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514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4CE1-FE59-4EB9-8D14-C4BEF2E9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91" y="428037"/>
            <a:ext cx="4442971" cy="814168"/>
          </a:xfrm>
        </p:spPr>
        <p:txBody>
          <a:bodyPr/>
          <a:lstStyle/>
          <a:p>
            <a:r>
              <a:rPr lang="en-US" dirty="0"/>
              <a:t>Plant Adaptations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4797B-74D5-4321-9094-48AB8E99B224}"/>
              </a:ext>
            </a:extLst>
          </p:cNvPr>
          <p:cNvSpPr txBox="1"/>
          <p:nvPr/>
        </p:nvSpPr>
        <p:spPr>
          <a:xfrm>
            <a:off x="200391" y="1885086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Leaves on grasses are long and narrow so they lose less water during evaporation.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Grasses have a fibrous, deep-spreading root system to reach underground water during dry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also protect the grasses from being destroyed by fire or animal grazing.</a:t>
            </a:r>
          </a:p>
        </p:txBody>
      </p:sp>
      <p:pic>
        <p:nvPicPr>
          <p:cNvPr id="9" name="Picture 8" descr="A picture containing plant, grass&#10;&#10;Description automatically generated">
            <a:extLst>
              <a:ext uri="{FF2B5EF4-FFF2-40B4-BE49-F238E27FC236}">
                <a16:creationId xmlns:a16="http://schemas.microsoft.com/office/drawing/2014/main" id="{D5AE69BB-EB2C-44F7-A277-B69E1CC7F45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783" y="626456"/>
            <a:ext cx="3771265" cy="28282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F38725-C350-436B-B4E1-B41AC9536480}"/>
              </a:ext>
            </a:extLst>
          </p:cNvPr>
          <p:cNvSpPr txBox="1"/>
          <p:nvPr/>
        </p:nvSpPr>
        <p:spPr>
          <a:xfrm>
            <a:off x="5062783" y="3454746"/>
            <a:ext cx="3452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 </a:t>
            </a:r>
            <a:r>
              <a:rPr lang="en-US" sz="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https://commons.wikimedia.org/wiki/File:Grass_dsc08672-nevit.jpg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</a:t>
            </a:r>
            <a:r>
              <a:rPr lang="en-US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Nevit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Dilmen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CC BY-SA 3.0 &lt;http://creativecommons.org/licenses/by-sa/3.0/&gt;, via Wikimedia Commons</a:t>
            </a:r>
          </a:p>
        </p:txBody>
      </p:sp>
      <p:pic>
        <p:nvPicPr>
          <p:cNvPr id="15" name="Picture 14" descr="A picture containing indoor&#10;&#10;Description automatically generated">
            <a:extLst>
              <a:ext uri="{FF2B5EF4-FFF2-40B4-BE49-F238E27FC236}">
                <a16:creationId xmlns:a16="http://schemas.microsoft.com/office/drawing/2014/main" id="{BB9AC21A-E94C-4B47-8601-292BD5EC7F2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91" y="4646801"/>
            <a:ext cx="5943600" cy="14293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56E4E6-0480-4198-A9FE-536C36F39631}"/>
              </a:ext>
            </a:extLst>
          </p:cNvPr>
          <p:cNvSpPr txBox="1"/>
          <p:nvPr/>
        </p:nvSpPr>
        <p:spPr>
          <a:xfrm>
            <a:off x="124093" y="6091409"/>
            <a:ext cx="45955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 </a:t>
            </a:r>
            <a:r>
              <a:rPr lang="en-US" sz="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https://commons.wikimedia.org/wiki/File:Switchgrass_roots.jpg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</a:t>
            </a:r>
            <a:r>
              <a:rPr lang="en-US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Dehaan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CC BY 3.0 &lt;https://creativecommons.org/licenses/by/3.0&gt;,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7106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1E86FE-8FAC-42A0-B62D-1E930C253170}"/>
              </a:ext>
            </a:extLst>
          </p:cNvPr>
          <p:cNvSpPr txBox="1"/>
          <p:nvPr/>
        </p:nvSpPr>
        <p:spPr>
          <a:xfrm>
            <a:off x="4754154" y="2984216"/>
            <a:ext cx="4389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https://www.flickr.com/photos/51986662@N05/14725921304</a:t>
            </a:r>
          </a:p>
          <a:p>
            <a:r>
              <a:rPr lang="en-US" sz="800" dirty="0"/>
              <a:t>Attribution: </a:t>
            </a:r>
            <a:r>
              <a:rPr lang="en-US" sz="800" b="0" i="0" u="none" strike="noStrike" dirty="0"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"Purple Coneflower"</a:t>
            </a:r>
            <a:r>
              <a:rPr lang="en-US" sz="800" b="0" i="0" dirty="0">
                <a:effectLst/>
                <a:latin typeface="Source Sans Pro" panose="020B0503030403020204" pitchFamily="34" charset="0"/>
              </a:rPr>
              <a:t> by </a:t>
            </a:r>
            <a:r>
              <a:rPr lang="en-US" sz="800" b="0" i="0" u="none" strike="noStrike" dirty="0"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USFWS Mountain Prairie</a:t>
            </a:r>
            <a:r>
              <a:rPr lang="en-US" sz="800" b="0" i="0" dirty="0">
                <a:effectLst/>
                <a:latin typeface="Source Sans Pro" panose="020B0503030403020204" pitchFamily="34" charset="0"/>
              </a:rPr>
              <a:t> is licensed under </a:t>
            </a:r>
            <a:r>
              <a:rPr lang="en-US" sz="800" b="0" i="0" u="none" strike="noStrike" dirty="0">
                <a:effectLst/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CC86E7-3E0D-49D9-BCD9-A4F69E1C4D77}"/>
              </a:ext>
            </a:extLst>
          </p:cNvPr>
          <p:cNvSpPr txBox="1"/>
          <p:nvPr/>
        </p:nvSpPr>
        <p:spPr>
          <a:xfrm>
            <a:off x="182154" y="38965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Flowering plants found in North American prairies include the following:</a:t>
            </a:r>
          </a:p>
        </p:txBody>
      </p:sp>
      <p:pic>
        <p:nvPicPr>
          <p:cNvPr id="3076" name="Picture 4" descr="Purple Coneflower">
            <a:extLst>
              <a:ext uri="{FF2B5EF4-FFF2-40B4-BE49-F238E27FC236}">
                <a16:creationId xmlns:a16="http://schemas.microsoft.com/office/drawing/2014/main" id="{403D0BC9-23B1-49C3-82A3-DDD7EC606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1789" y="166564"/>
            <a:ext cx="4177890" cy="278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55010B-9D1E-48EA-8E1A-34D993CB69F8}"/>
              </a:ext>
            </a:extLst>
          </p:cNvPr>
          <p:cNvSpPr txBox="1"/>
          <p:nvPr/>
        </p:nvSpPr>
        <p:spPr>
          <a:xfrm>
            <a:off x="6949077" y="124972"/>
            <a:ext cx="197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Purple Coneflower</a:t>
            </a:r>
          </a:p>
        </p:txBody>
      </p:sp>
      <p:pic>
        <p:nvPicPr>
          <p:cNvPr id="14" name="Picture 13" descr="A field of yellow flowers&#10;&#10;Description automatically generated with low confidence">
            <a:extLst>
              <a:ext uri="{FF2B5EF4-FFF2-40B4-BE49-F238E27FC236}">
                <a16:creationId xmlns:a16="http://schemas.microsoft.com/office/drawing/2014/main" id="{6C8082A7-3088-425C-8B3D-6185F2CED375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863" y="3387083"/>
            <a:ext cx="3896360" cy="29222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4B911D-2193-4089-95BE-4C89F0914211}"/>
              </a:ext>
            </a:extLst>
          </p:cNvPr>
          <p:cNvSpPr txBox="1"/>
          <p:nvPr/>
        </p:nvSpPr>
        <p:spPr>
          <a:xfrm>
            <a:off x="5439220" y="3308469"/>
            <a:ext cx="3499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Goldenrod (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Solidago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multiradiata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D6223B-5706-4D4C-B393-7A0D330F22AF}"/>
              </a:ext>
            </a:extLst>
          </p:cNvPr>
          <p:cNvSpPr txBox="1"/>
          <p:nvPr/>
        </p:nvSpPr>
        <p:spPr>
          <a:xfrm>
            <a:off x="4754154" y="6321601"/>
            <a:ext cx="3896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 </a:t>
            </a:r>
            <a:r>
              <a:rPr lang="en-US" sz="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https://commons.wikimedia.org/wiki/File:Solidago_multiradiata_(6120997092).jpg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Attribution: Matt Lavin from Bozeman, Montana, USA, CC BY-SA 2.0 &lt;https://creativecommons.org/licenses/by-sa/2.0&gt;, via Wikimedia Commons</a:t>
            </a:r>
          </a:p>
        </p:txBody>
      </p:sp>
      <p:pic>
        <p:nvPicPr>
          <p:cNvPr id="19" name="Picture 18" descr="A close-up of a plant&#10;&#10;Description automatically generated with low confidence">
            <a:extLst>
              <a:ext uri="{FF2B5EF4-FFF2-40B4-BE49-F238E27FC236}">
                <a16:creationId xmlns:a16="http://schemas.microsoft.com/office/drawing/2014/main" id="{0AE869DE-9ECB-47BD-8CDD-264D41B604B8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77" y="1406194"/>
            <a:ext cx="3466025" cy="46219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5E5BD7E-EC87-4F42-9EB3-B85899A8A7ED}"/>
              </a:ext>
            </a:extLst>
          </p:cNvPr>
          <p:cNvSpPr txBox="1"/>
          <p:nvPr/>
        </p:nvSpPr>
        <p:spPr>
          <a:xfrm>
            <a:off x="415777" y="1406194"/>
            <a:ext cx="135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Milk Weed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B51643-58FE-4395-A9CE-C6B0000D1E38}"/>
              </a:ext>
            </a:extLst>
          </p:cNvPr>
          <p:cNvSpPr txBox="1"/>
          <p:nvPr/>
        </p:nvSpPr>
        <p:spPr>
          <a:xfrm>
            <a:off x="112002" y="6105932"/>
            <a:ext cx="4031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 </a:t>
            </a:r>
            <a:r>
              <a:rPr lang="en-US" sz="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https://commons.wikimedia.org/wiki/File:Mead%27s_Milkweed_(Asclepias_meadii)_-_Flickr_-_Jay_Sturner_(2).jpg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Attibution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Jay </a:t>
            </a:r>
            <a:r>
              <a:rPr lang="en-US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Sturner</a:t>
            </a:r>
            <a:r>
              <a:rPr lang="en-US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USA, CC BY 2.0 &lt;https://creativecommons.org/licenses/by/2.0&gt;,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6999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9EBC82E5-BB77-2447-A6DB-B105914BBB90}"/>
              </a:ext>
            </a:extLst>
          </p:cNvPr>
          <p:cNvSpPr txBox="1"/>
          <p:nvPr/>
        </p:nvSpPr>
        <p:spPr>
          <a:xfrm>
            <a:off x="329938" y="3710613"/>
            <a:ext cx="2828041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Desert Habitat</a:t>
            </a:r>
          </a:p>
        </p:txBody>
      </p:sp>
      <p:pic>
        <p:nvPicPr>
          <p:cNvPr id="1026" name="Picture 2" descr="Desert Landscape - New Mexico">
            <a:extLst>
              <a:ext uri="{FF2B5EF4-FFF2-40B4-BE49-F238E27FC236}">
                <a16:creationId xmlns:a16="http://schemas.microsoft.com/office/drawing/2014/main" id="{DA54257A-F99F-4664-AF93-3D9A789A5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965" b="783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6F7618D-5FD5-CC44-9246-9FF26CDD03FC}"/>
              </a:ext>
            </a:extLst>
          </p:cNvPr>
          <p:cNvSpPr txBox="1"/>
          <p:nvPr/>
        </p:nvSpPr>
        <p:spPr>
          <a:xfrm>
            <a:off x="3533193" y="4224190"/>
            <a:ext cx="5365712" cy="2452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Very dry—less than 10 inches of annual rainfall.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Often hot during day, cold at night.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Direct sunlight (low shade).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Sandy and rocky soil—not able to hold much water.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Strong winds.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Plants must prevent extensive water loss.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447A5C-C3C8-4A80-BE42-0978FDF71033}"/>
              </a:ext>
            </a:extLst>
          </p:cNvPr>
          <p:cNvSpPr txBox="1"/>
          <p:nvPr/>
        </p:nvSpPr>
        <p:spPr>
          <a:xfrm>
            <a:off x="5043340" y="3583573"/>
            <a:ext cx="410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</a:t>
            </a:r>
            <a:r>
              <a:rPr lang="en-US" sz="800" dirty="0">
                <a:hlinkClick r:id="rId3"/>
              </a:rPr>
              <a:t>https://www.flickr.com/photos/49580580@N02/5989098056</a:t>
            </a:r>
            <a:endParaRPr lang="en-US" sz="800" dirty="0"/>
          </a:p>
          <a:p>
            <a:r>
              <a:rPr lang="en-US" sz="800" dirty="0"/>
              <a:t>Attribution: 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3"/>
              </a:rPr>
              <a:t>"Desert Landscape - New Mexico"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by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4"/>
              </a:rPr>
              <a:t>Thomas Shahan 3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is licensed under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5"/>
              </a:rPr>
              <a:t>CC BY 2.0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4473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650E5886-63F9-504F-A1E0-6D31BA349AE7}"/>
              </a:ext>
            </a:extLst>
          </p:cNvPr>
          <p:cNvSpPr txBox="1"/>
          <p:nvPr/>
        </p:nvSpPr>
        <p:spPr>
          <a:xfrm>
            <a:off x="828349" y="4549676"/>
            <a:ext cx="3919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42900">
              <a:buFont typeface="Arial" panose="020B0604020202020204" pitchFamily="34" charset="0"/>
              <a:buChar char="•"/>
            </a:pPr>
            <a:r>
              <a:rPr lang="en-US" sz="2400" dirty="0"/>
              <a:t>Waxy or smooth leaves and stems help reduce water loss.</a:t>
            </a:r>
          </a:p>
          <a:p>
            <a:pPr marL="361950" indent="-342900">
              <a:buFont typeface="Arial" panose="020B0604020202020204" pitchFamily="34" charset="0"/>
              <a:buChar char="•"/>
            </a:pPr>
            <a:r>
              <a:rPr lang="en-US" sz="2400" dirty="0"/>
              <a:t>Long root systems spread out to absorb water.</a:t>
            </a:r>
          </a:p>
          <a:p>
            <a:pPr marL="36195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9FA96-20B7-4C5A-B090-AF51B85AEA78}"/>
              </a:ext>
            </a:extLst>
          </p:cNvPr>
          <p:cNvSpPr txBox="1"/>
          <p:nvPr/>
        </p:nvSpPr>
        <p:spPr>
          <a:xfrm>
            <a:off x="285095" y="3925252"/>
            <a:ext cx="5005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</a:t>
            </a:r>
            <a:r>
              <a:rPr lang="en-US" sz="800" dirty="0">
                <a:hlinkClick r:id="rId2"/>
              </a:rPr>
              <a:t>https://www.flickr.com/photos/13445173@N06/48377615021</a:t>
            </a:r>
            <a:endParaRPr lang="en-US" sz="800" dirty="0"/>
          </a:p>
          <a:p>
            <a:r>
              <a:rPr lang="en-US" sz="800" dirty="0"/>
              <a:t>Attribution: 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2"/>
              </a:rPr>
              <a:t>"Cactus in Desert Landscape - Desert Botanical Gardens, Phoenix"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by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3"/>
              </a:rPr>
              <a:t>bvi4092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is licensed under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4"/>
              </a:rPr>
              <a:t>CC BY 2.0</a:t>
            </a:r>
            <a:endParaRPr lang="en-US" sz="800" dirty="0"/>
          </a:p>
        </p:txBody>
      </p:sp>
      <p:pic>
        <p:nvPicPr>
          <p:cNvPr id="9218" name="Picture 2" descr="Cactus in Desert Landscape - Desert Botanical Gardens, Phoenix">
            <a:extLst>
              <a:ext uri="{FF2B5EF4-FFF2-40B4-BE49-F238E27FC236}">
                <a16:creationId xmlns:a16="http://schemas.microsoft.com/office/drawing/2014/main" id="{B91CA745-6D96-48FE-9241-4365BDD9C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758" y="1045028"/>
            <a:ext cx="4286322" cy="288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esert_plant">
            <a:extLst>
              <a:ext uri="{FF2B5EF4-FFF2-40B4-BE49-F238E27FC236}">
                <a16:creationId xmlns:a16="http://schemas.microsoft.com/office/drawing/2014/main" id="{0363CA08-6DF0-4CE5-ABF4-7781583BA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381" y="2795937"/>
            <a:ext cx="2698849" cy="352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80635D-EDDF-4DBA-B2EE-D4CE9D862DC4}"/>
              </a:ext>
            </a:extLst>
          </p:cNvPr>
          <p:cNvSpPr txBox="1"/>
          <p:nvPr/>
        </p:nvSpPr>
        <p:spPr>
          <a:xfrm>
            <a:off x="5612180" y="6316175"/>
            <a:ext cx="3013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https://www.flickr.com/photos/10573648@N05/924781390</a:t>
            </a:r>
          </a:p>
          <a:p>
            <a:r>
              <a:rPr lang="en-US" sz="800" dirty="0"/>
              <a:t>Attribution: 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7"/>
              </a:rPr>
              <a:t>"</a:t>
            </a:r>
            <a:r>
              <a:rPr lang="en-US" sz="800" b="0" i="0" u="none" strike="noStrike" dirty="0" err="1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7"/>
              </a:rPr>
              <a:t>desert_plant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7"/>
              </a:rPr>
              <a:t>"</a:t>
            </a:r>
            <a:r>
              <a:rPr lang="en-US" sz="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8"/>
              </a:rPr>
              <a:t>Zest-pk</a:t>
            </a:r>
            <a:r>
              <a:rPr lang="en-US" sz="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4"/>
              </a:rPr>
              <a:t>CC BY 2.0</a:t>
            </a:r>
            <a:endParaRPr lang="en-US" sz="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F3D48-FF39-4B13-A3E1-5058570C693C}"/>
              </a:ext>
            </a:extLst>
          </p:cNvPr>
          <p:cNvSpPr txBox="1"/>
          <p:nvPr/>
        </p:nvSpPr>
        <p:spPr>
          <a:xfrm>
            <a:off x="5245325" y="372548"/>
            <a:ext cx="37469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61950" indent="-342900">
              <a:buFont typeface="Arial" panose="020B0604020202020204" pitchFamily="34" charset="0"/>
              <a:buChar char="•"/>
            </a:pPr>
            <a:r>
              <a:rPr lang="en-US" sz="2400" dirty="0"/>
              <a:t>Succulents—plants with thick, fleshy tissues—store water in stems or leaves.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B2E27-E015-5345-990A-F4D97446E661}"/>
              </a:ext>
            </a:extLst>
          </p:cNvPr>
          <p:cNvSpPr txBox="1"/>
          <p:nvPr/>
        </p:nvSpPr>
        <p:spPr>
          <a:xfrm>
            <a:off x="1001313" y="174383"/>
            <a:ext cx="312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Plant Adaptations</a:t>
            </a:r>
          </a:p>
        </p:txBody>
      </p:sp>
    </p:spTree>
    <p:extLst>
      <p:ext uri="{BB962C8B-B14F-4D97-AF65-F5344CB8AC3E}">
        <p14:creationId xmlns:p14="http://schemas.microsoft.com/office/powerpoint/2010/main" val="348684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3C8B9699-EA93-7F40-9643-3F0E0610835A}"/>
              </a:ext>
            </a:extLst>
          </p:cNvPr>
          <p:cNvSpPr txBox="1"/>
          <p:nvPr/>
        </p:nvSpPr>
        <p:spPr>
          <a:xfrm>
            <a:off x="598070" y="313848"/>
            <a:ext cx="4412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61950" indent="-342900">
              <a:buFont typeface="Arial" panose="020B0604020202020204" pitchFamily="34" charset="0"/>
              <a:buChar char="•"/>
            </a:pPr>
            <a:r>
              <a:rPr lang="en-US" sz="2400" dirty="0"/>
              <a:t>Barrel cactus have spines instead of leaves and store water in thick stems.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1FA3A-1EBA-4360-B6F9-D744FF302CBC}"/>
              </a:ext>
            </a:extLst>
          </p:cNvPr>
          <p:cNvSpPr txBox="1"/>
          <p:nvPr/>
        </p:nvSpPr>
        <p:spPr>
          <a:xfrm>
            <a:off x="1006879" y="6198527"/>
            <a:ext cx="3594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https://www.flickr.com/photos/31867959@N04/7134211087</a:t>
            </a:r>
          </a:p>
          <a:p>
            <a:r>
              <a:rPr lang="en-US" sz="800" dirty="0"/>
              <a:t>Attribution: 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2"/>
              </a:rPr>
              <a:t>"Mammillaria </a:t>
            </a:r>
            <a:r>
              <a:rPr lang="en-US" sz="800" b="0" i="0" u="none" strike="noStrike" dirty="0" err="1">
                <a:solidFill>
                  <a:srgbClr val="E23600"/>
                </a:solidFill>
                <a:effectLst/>
                <a:hlinkClick r:id="rId2"/>
              </a:rPr>
              <a:t>hahniana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2"/>
              </a:rPr>
              <a:t>"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by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3"/>
              </a:rPr>
              <a:t>Dallas </a:t>
            </a:r>
            <a:r>
              <a:rPr lang="en-US" sz="800" b="0" i="0" u="none" strike="noStrike" dirty="0" err="1">
                <a:solidFill>
                  <a:srgbClr val="E23600"/>
                </a:solidFill>
                <a:effectLst/>
                <a:hlinkClick r:id="rId3"/>
              </a:rPr>
              <a:t>Krentzel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is licensed under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4"/>
              </a:rPr>
              <a:t>CC BY 2.0</a:t>
            </a:r>
            <a:endParaRPr lang="en-US" sz="800" dirty="0"/>
          </a:p>
        </p:txBody>
      </p:sp>
      <p:pic>
        <p:nvPicPr>
          <p:cNvPr id="8194" name="Picture 2" descr="Barrel cactus flower">
            <a:extLst>
              <a:ext uri="{FF2B5EF4-FFF2-40B4-BE49-F238E27FC236}">
                <a16:creationId xmlns:a16="http://schemas.microsoft.com/office/drawing/2014/main" id="{F1EB5A4E-48FA-41CA-B753-E200D2F23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467" y="305189"/>
            <a:ext cx="3006725" cy="300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F99677-2795-4873-A635-C04CD7E7EB82}"/>
              </a:ext>
            </a:extLst>
          </p:cNvPr>
          <p:cNvSpPr txBox="1"/>
          <p:nvPr/>
        </p:nvSpPr>
        <p:spPr>
          <a:xfrm>
            <a:off x="5320512" y="3374023"/>
            <a:ext cx="3388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6"/>
              </a:rPr>
              <a:t>"Barrel cactus flower"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by </a:t>
            </a:r>
            <a:r>
              <a:rPr lang="en-US" sz="800" b="0" i="0" u="none" strike="noStrike" dirty="0" err="1">
                <a:solidFill>
                  <a:srgbClr val="E23600"/>
                </a:solidFill>
                <a:effectLst/>
                <a:hlinkClick r:id="rId7"/>
              </a:rPr>
              <a:t>kevin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7"/>
              </a:rPr>
              <a:t> </a:t>
            </a:r>
            <a:r>
              <a:rPr lang="en-US" sz="800" b="0" i="0" u="none" strike="noStrike" dirty="0" err="1">
                <a:solidFill>
                  <a:srgbClr val="E23600"/>
                </a:solidFill>
                <a:effectLst/>
                <a:hlinkClick r:id="rId7"/>
              </a:rPr>
              <a:t>dooley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is licensed under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4"/>
              </a:rPr>
              <a:t>CC BY 2.0</a:t>
            </a:r>
            <a:endParaRPr lang="en-US" sz="800" dirty="0"/>
          </a:p>
          <a:p>
            <a:r>
              <a:rPr lang="en-US" sz="800" dirty="0"/>
              <a:t>Attribution: https://www.flickr.com/photos/12836528@N00/5532742662</a:t>
            </a:r>
          </a:p>
        </p:txBody>
      </p:sp>
      <p:pic>
        <p:nvPicPr>
          <p:cNvPr id="8196" name="Picture 4" descr="Mammillaria hahniana">
            <a:extLst>
              <a:ext uri="{FF2B5EF4-FFF2-40B4-BE49-F238E27FC236}">
                <a16:creationId xmlns:a16="http://schemas.microsoft.com/office/drawing/2014/main" id="{22B23E0D-B234-49B5-B94F-9F901F71E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4650" y="2162020"/>
            <a:ext cx="2938918" cy="39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0F6276-4357-431A-BC44-2923B90AFB15}"/>
              </a:ext>
            </a:extLst>
          </p:cNvPr>
          <p:cNvSpPr txBox="1"/>
          <p:nvPr/>
        </p:nvSpPr>
        <p:spPr>
          <a:xfrm>
            <a:off x="5010149" y="3866460"/>
            <a:ext cx="378936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42900">
              <a:buFont typeface="Arial" panose="020B0604020202020204" pitchFamily="34" charset="0"/>
              <a:buChar char="•"/>
            </a:pPr>
            <a:r>
              <a:rPr lang="en-US" sz="2400" dirty="0"/>
              <a:t>Spines discourage animals from eating plants for their store water.</a:t>
            </a:r>
          </a:p>
          <a:p>
            <a:pPr marL="361950" indent="-342900">
              <a:buFont typeface="Arial" panose="020B0604020202020204" pitchFamily="34" charset="0"/>
              <a:buChar char="•"/>
            </a:pPr>
            <a:r>
              <a:rPr lang="en-US" sz="2400" dirty="0"/>
              <a:t>Some cactus have fine white hairs to shade them from the Sun.</a:t>
            </a:r>
          </a:p>
          <a:p>
            <a:pPr marL="36195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33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5EED0E0-69F9-4410-8E6D-636E4926A0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8053"/>
            <a:ext cx="9144000" cy="4638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A752A5-EA9B-4729-9956-782A91B9A227}"/>
              </a:ext>
            </a:extLst>
          </p:cNvPr>
          <p:cNvSpPr txBox="1"/>
          <p:nvPr/>
        </p:nvSpPr>
        <p:spPr>
          <a:xfrm>
            <a:off x="0" y="23953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Temperate Zones on the World </a:t>
            </a:r>
            <a:r>
              <a:rPr lang="en-US" sz="4000" b="1" dirty="0">
                <a:solidFill>
                  <a:srgbClr val="222222"/>
                </a:solidFill>
                <a:latin typeface="Calibri" panose="020F0502020204030204" pitchFamily="34" charset="0"/>
              </a:rPr>
              <a:t>M</a:t>
            </a:r>
            <a:r>
              <a:rPr lang="en-US" sz="4000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ap</a:t>
            </a:r>
            <a:endParaRPr lang="en-US" sz="4000" b="1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C73FEF6-BF57-4C99-9346-07D81BFCD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456" y="5939642"/>
            <a:ext cx="3337088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Calibri" panose="020F0502020204030204" pitchFamily="34" charset="0"/>
              </a:rPr>
              <a:t>URL  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+mn-lt"/>
                <a:cs typeface="Calibri" panose="020F0502020204030204" pitchFamily="34" charset="0"/>
                <a:hlinkClick r:id="rId3"/>
              </a:rPr>
              <a:t>https://commons.wikimedia.org/wiki/File:World_map_temperate.svg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Calibri" panose="020F0502020204030204" pitchFamily="34" charset="0"/>
              </a:rPr>
              <a:t>Attribution: </a:t>
            </a:r>
            <a:r>
              <a:rPr kumimoji="0" lang="en-US" altLang="en-US" sz="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Calibri" panose="020F0502020204030204" pitchFamily="34" charset="0"/>
              </a:rPr>
              <a:t>HorsePunchKid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n-lt"/>
                <a:cs typeface="Calibri" panose="020F0502020204030204" pitchFamily="34" charset="0"/>
              </a:rPr>
              <a:t>, Public domain, via Wikimedia Commons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017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D04C6E-2C90-5847-B0DA-E413059E1ED3}"/>
              </a:ext>
            </a:extLst>
          </p:cNvPr>
          <p:cNvSpPr txBox="1"/>
          <p:nvPr/>
        </p:nvSpPr>
        <p:spPr>
          <a:xfrm>
            <a:off x="360759" y="4111067"/>
            <a:ext cx="2910342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Temperate Deciduous- Forest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Habitat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2E1238-F668-44DA-BC5A-ADBD8B0AB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726" b="16321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EDABA9-660F-BE45-AF82-2FB143F713B0}"/>
              </a:ext>
            </a:extLst>
          </p:cNvPr>
          <p:cNvSpPr txBox="1"/>
          <p:nvPr/>
        </p:nvSpPr>
        <p:spPr>
          <a:xfrm>
            <a:off x="3459637" y="4111068"/>
            <a:ext cx="5323604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44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Four distinct seasons—hot to freezing.</a:t>
            </a:r>
          </a:p>
          <a:p>
            <a:pPr marL="3444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Plentiful rainfall—30 to 60 inches per year.</a:t>
            </a:r>
          </a:p>
          <a:p>
            <a:pPr marL="3444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Layers of plants—canopy (upper layer), understory (underlying layer of vegetation, or plant life, made up of seedlings, shrubs, and herbs).</a:t>
            </a:r>
          </a:p>
          <a:p>
            <a:pPr marL="3444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Soil rich with decomposing vegetative matter.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39B71A-D65F-4536-B9FC-F378BFD1D62D}"/>
              </a:ext>
            </a:extLst>
          </p:cNvPr>
          <p:cNvSpPr txBox="1"/>
          <p:nvPr/>
        </p:nvSpPr>
        <p:spPr>
          <a:xfrm>
            <a:off x="5891601" y="3583573"/>
            <a:ext cx="3421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https://www.flickr.com/photos/10393601@N08/4843082944</a:t>
            </a:r>
          </a:p>
          <a:p>
            <a:r>
              <a:rPr lang="en-US" sz="800" dirty="0"/>
              <a:t>Attribution: </a:t>
            </a:r>
            <a:r>
              <a:rPr lang="en-US" sz="800" dirty="0">
                <a:hlinkClick r:id="rId3"/>
              </a:rPr>
              <a:t>"deciduous forest"</a:t>
            </a:r>
            <a:r>
              <a:rPr lang="en-US" sz="800" dirty="0"/>
              <a:t> by </a:t>
            </a:r>
            <a:r>
              <a:rPr lang="en-US" sz="800" dirty="0" err="1">
                <a:hlinkClick r:id="rId4"/>
              </a:rPr>
              <a:t>Rennett</a:t>
            </a:r>
            <a:r>
              <a:rPr lang="en-US" sz="800" dirty="0">
                <a:hlinkClick r:id="rId4"/>
              </a:rPr>
              <a:t> Stowe</a:t>
            </a:r>
            <a:r>
              <a:rPr lang="en-US" sz="800" dirty="0"/>
              <a:t> is licensed under </a:t>
            </a:r>
            <a:r>
              <a:rPr lang="en-US" sz="800" dirty="0">
                <a:hlinkClick r:id="rId5"/>
              </a:rPr>
              <a:t>CC BY 2.0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1179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2573647-C874-7241-9F41-A1944DD723BC}"/>
              </a:ext>
            </a:extLst>
          </p:cNvPr>
          <p:cNvSpPr txBox="1"/>
          <p:nvPr/>
        </p:nvSpPr>
        <p:spPr>
          <a:xfrm>
            <a:off x="201339" y="4144699"/>
            <a:ext cx="4855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938"/>
            <a:endParaRPr lang="en-US" sz="2400" dirty="0"/>
          </a:p>
          <a:p>
            <a:pPr marL="350838" indent="-342900">
              <a:buFont typeface="Arial" panose="020B0604020202020204" pitchFamily="34" charset="0"/>
              <a:buChar char="•"/>
            </a:pPr>
            <a:r>
              <a:rPr lang="en-US" sz="2400" dirty="0"/>
              <a:t>Many plants have broad leaves to  compete with other plants for sunlight.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0385C3-4BFC-45E8-8255-D705280E772F}"/>
              </a:ext>
            </a:extLst>
          </p:cNvPr>
          <p:cNvSpPr txBox="1"/>
          <p:nvPr/>
        </p:nvSpPr>
        <p:spPr>
          <a:xfrm>
            <a:off x="5498808" y="6284151"/>
            <a:ext cx="3233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</a:t>
            </a:r>
            <a:r>
              <a:rPr lang="en-US" sz="800" dirty="0">
                <a:hlinkClick r:id="rId2"/>
              </a:rPr>
              <a:t>https://www.flickr.com/photos/98528214@N00/360305885</a:t>
            </a:r>
            <a:endParaRPr lang="en-US" sz="800" dirty="0"/>
          </a:p>
          <a:p>
            <a:r>
              <a:rPr lang="en-US" sz="800" dirty="0"/>
              <a:t>Attribution: 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2"/>
              </a:rPr>
              <a:t>"Through Trees"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by </a:t>
            </a:r>
            <a:r>
              <a:rPr lang="en-US" sz="800" b="0" i="0" u="none" strike="noStrike" dirty="0" err="1">
                <a:solidFill>
                  <a:srgbClr val="E23600"/>
                </a:solidFill>
                <a:effectLst/>
                <a:hlinkClick r:id="rId3"/>
              </a:rPr>
              <a:t>Furryscaly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is licensed under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4"/>
              </a:rPr>
              <a:t>CC BY-SA 2.0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FF09A0-07F2-494C-9F56-32DFB0E30147}"/>
              </a:ext>
            </a:extLst>
          </p:cNvPr>
          <p:cNvSpPr txBox="1"/>
          <p:nvPr/>
        </p:nvSpPr>
        <p:spPr>
          <a:xfrm>
            <a:off x="411636" y="3537652"/>
            <a:ext cx="4468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https://www.flickr.com/photos/62938898@N00/8654220741</a:t>
            </a:r>
          </a:p>
          <a:p>
            <a:r>
              <a:rPr lang="en-US" sz="800" dirty="0"/>
              <a:t>Attribution: 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5"/>
              </a:rPr>
              <a:t>"Viburnum </a:t>
            </a:r>
            <a:r>
              <a:rPr lang="en-US" sz="800" b="0" i="0" u="none" strike="noStrike" dirty="0" err="1">
                <a:solidFill>
                  <a:srgbClr val="E23600"/>
                </a:solidFill>
                <a:effectLst/>
                <a:hlinkClick r:id="rId5"/>
              </a:rPr>
              <a:t>furcatum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5"/>
              </a:rPr>
              <a:t> in the forest, Sakhalin"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by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6"/>
              </a:rPr>
              <a:t>Tatters ✾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is licensed under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4"/>
              </a:rPr>
              <a:t>CC BY-SA 2.0</a:t>
            </a:r>
            <a:endParaRPr lang="en-US" sz="800" dirty="0"/>
          </a:p>
        </p:txBody>
      </p:sp>
      <p:pic>
        <p:nvPicPr>
          <p:cNvPr id="3078" name="Picture 6" descr="Viburnum furcatum in the forest, Sakhalin">
            <a:extLst>
              <a:ext uri="{FF2B5EF4-FFF2-40B4-BE49-F238E27FC236}">
                <a16:creationId xmlns:a16="http://schemas.microsoft.com/office/drawing/2014/main" id="{33EF1CCC-275B-46FE-9406-47C2EFE2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31" y="1075116"/>
            <a:ext cx="4855129" cy="327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rough Trees">
            <a:extLst>
              <a:ext uri="{FF2B5EF4-FFF2-40B4-BE49-F238E27FC236}">
                <a16:creationId xmlns:a16="http://schemas.microsoft.com/office/drawing/2014/main" id="{1B9B55FF-E880-454B-A54B-A18B488BC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779" y="2156331"/>
            <a:ext cx="3292022" cy="41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1BB23C-A44F-4713-AAA1-DC9FBE9777A5}"/>
              </a:ext>
            </a:extLst>
          </p:cNvPr>
          <p:cNvSpPr txBox="1"/>
          <p:nvPr/>
        </p:nvSpPr>
        <p:spPr>
          <a:xfrm>
            <a:off x="5359779" y="219696"/>
            <a:ext cx="35115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0838" indent="-342900">
              <a:buFont typeface="Arial" panose="020B0604020202020204" pitchFamily="34" charset="0"/>
              <a:buChar char="•"/>
            </a:pPr>
            <a:r>
              <a:rPr lang="en-US" sz="2400" dirty="0"/>
              <a:t>Trees have thin, broad leaves to capture sunlight, but drop them in the fall to minimize water loss.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BDCFCB-0DB2-A14D-ABA9-D8954F6A6604}"/>
              </a:ext>
            </a:extLst>
          </p:cNvPr>
          <p:cNvSpPr txBox="1"/>
          <p:nvPr/>
        </p:nvSpPr>
        <p:spPr>
          <a:xfrm>
            <a:off x="890009" y="320840"/>
            <a:ext cx="351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Plant Adaptations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F6236-7EC3-4247-87B3-709C9BAC0C99}"/>
              </a:ext>
            </a:extLst>
          </p:cNvPr>
          <p:cNvSpPr txBox="1"/>
          <p:nvPr/>
        </p:nvSpPr>
        <p:spPr>
          <a:xfrm>
            <a:off x="458142" y="4383937"/>
            <a:ext cx="4468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https://www.flickr.com/photos/62938898@N00/8654220741</a:t>
            </a:r>
          </a:p>
          <a:p>
            <a:r>
              <a:rPr lang="en-US" sz="800" dirty="0"/>
              <a:t>Attribution: 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5"/>
              </a:rPr>
              <a:t>"Viburnum </a:t>
            </a:r>
            <a:r>
              <a:rPr lang="en-US" sz="800" b="0" i="0" u="none" strike="noStrike" dirty="0" err="1">
                <a:solidFill>
                  <a:srgbClr val="E23600"/>
                </a:solidFill>
                <a:effectLst/>
                <a:hlinkClick r:id="rId5"/>
              </a:rPr>
              <a:t>furcatum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5"/>
              </a:rPr>
              <a:t> in the forest, Sakhalin"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by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6"/>
              </a:rPr>
              <a:t>Tatters ✾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is licensed under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4"/>
              </a:rPr>
              <a:t>CC BY-SA 2.0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5517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3895" y="986438"/>
            <a:ext cx="3610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36550"/>
            <a:r>
              <a:rPr lang="en-US" sz="2400" dirty="0"/>
              <a:t>•  Trees have thick bark to protect against freezing, fire, and insects.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79390" y="4147597"/>
            <a:ext cx="382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indent="-342900">
              <a:buFont typeface="Arial" panose="020B0604020202020204" pitchFamily="34" charset="0"/>
              <a:buChar char="•"/>
            </a:pPr>
            <a:r>
              <a:rPr lang="en-US" sz="2400" dirty="0"/>
              <a:t>By winter, the deciduous trees have shed all their leaves and wait for spring.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F0B45-AFF3-46B9-A5D4-7B135539853B}"/>
              </a:ext>
            </a:extLst>
          </p:cNvPr>
          <p:cNvSpPr txBox="1"/>
          <p:nvPr/>
        </p:nvSpPr>
        <p:spPr>
          <a:xfrm>
            <a:off x="4921031" y="2848684"/>
            <a:ext cx="3930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URL: </a:t>
            </a:r>
            <a:r>
              <a:rPr lang="en-US" sz="800" dirty="0">
                <a:hlinkClick r:id="rId2"/>
              </a:rPr>
              <a:t>https://www.flickr.com/photos/128402268@N08/15272405140</a:t>
            </a:r>
            <a:endParaRPr lang="en-US" sz="800" dirty="0"/>
          </a:p>
          <a:p>
            <a:r>
              <a:rPr lang="en-US" sz="800" dirty="0"/>
              <a:t>Attribution: 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2"/>
              </a:rPr>
              <a:t>"BS_DG_2_081_B-Xylosma_sp"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by </a:t>
            </a:r>
            <a:r>
              <a:rPr lang="en-US" sz="800" b="0" i="0" u="none" strike="noStrike" dirty="0" err="1">
                <a:solidFill>
                  <a:srgbClr val="E23600"/>
                </a:solidFill>
                <a:effectLst/>
                <a:hlinkClick r:id="rId3"/>
              </a:rPr>
              <a:t>trec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3"/>
              </a:rPr>
              <a:t> admin</a:t>
            </a:r>
            <a:r>
              <a:rPr lang="en-US" sz="800" b="0" i="0" dirty="0">
                <a:solidFill>
                  <a:srgbClr val="333333"/>
                </a:solidFill>
                <a:effectLst/>
              </a:rPr>
              <a:t> is licensed under </a:t>
            </a:r>
            <a:r>
              <a:rPr lang="en-US" sz="800" b="0" i="0" u="none" strike="noStrike" dirty="0">
                <a:solidFill>
                  <a:srgbClr val="E23600"/>
                </a:solidFill>
                <a:effectLst/>
                <a:hlinkClick r:id="rId4"/>
              </a:rPr>
              <a:t>CC BY-NC 2.0</a:t>
            </a:r>
            <a:endParaRPr lang="en-US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99B33F-1CF6-490F-8BCA-15FD01227F3A}"/>
              </a:ext>
            </a:extLst>
          </p:cNvPr>
          <p:cNvSpPr txBox="1"/>
          <p:nvPr/>
        </p:nvSpPr>
        <p:spPr>
          <a:xfrm>
            <a:off x="309658" y="6069172"/>
            <a:ext cx="336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5"/>
              </a:rPr>
              <a:t>https://commons.wikimedia.org/wiki/File:Bare_trees.jpg</a:t>
            </a:r>
            <a:endParaRPr lang="en-US" sz="800" dirty="0"/>
          </a:p>
          <a:p>
            <a:r>
              <a:rPr lang="en-US" sz="800" dirty="0"/>
              <a:t>Shadow </a:t>
            </a:r>
            <a:r>
              <a:rPr lang="en-US" sz="800" dirty="0" err="1"/>
              <a:t>Ayush</a:t>
            </a:r>
            <a:r>
              <a:rPr lang="en-US" sz="800" dirty="0"/>
              <a:t>, CC BY-SA 4.0 &lt;https://</a:t>
            </a:r>
            <a:r>
              <a:rPr lang="en-US" sz="800" dirty="0" err="1"/>
              <a:t>creativecommons.org</a:t>
            </a:r>
            <a:r>
              <a:rPr lang="en-US" sz="800" dirty="0"/>
              <a:t>/licenses/by-</a:t>
            </a:r>
            <a:r>
              <a:rPr lang="en-US" sz="800" dirty="0" err="1"/>
              <a:t>sa</a:t>
            </a:r>
            <a:r>
              <a:rPr lang="en-US" sz="800" dirty="0"/>
              <a:t>/4.0&gt;, via Wikimedia Commons</a:t>
            </a:r>
          </a:p>
        </p:txBody>
      </p:sp>
      <p:pic>
        <p:nvPicPr>
          <p:cNvPr id="2052" name="Picture 4" descr="BS_DG_2_081_B-Xylosma_sp">
            <a:extLst>
              <a:ext uri="{FF2B5EF4-FFF2-40B4-BE49-F238E27FC236}">
                <a16:creationId xmlns:a16="http://schemas.microsoft.com/office/drawing/2014/main" id="{0B8063A8-D7D4-4147-956E-37DB7B41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390" y="441180"/>
            <a:ext cx="4072618" cy="229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82D8A1-9055-1B44-A3DE-17857EE536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58" y="3426352"/>
            <a:ext cx="4259016" cy="26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B90A-2940-445E-AB3C-5FB5C12A1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41" y="4177056"/>
            <a:ext cx="1958235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sz="3100" b="1" dirty="0"/>
              <a:t>Temperate Grasslands Habitat</a:t>
            </a:r>
          </a:p>
        </p:txBody>
      </p:sp>
      <p:pic>
        <p:nvPicPr>
          <p:cNvPr id="1026" name="Picture 2" descr="Grassland">
            <a:extLst>
              <a:ext uri="{FF2B5EF4-FFF2-40B4-BE49-F238E27FC236}">
                <a16:creationId xmlns:a16="http://schemas.microsoft.com/office/drawing/2014/main" id="{64DD7CC2-E999-4D4C-86C9-F8AB6BEA1E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816" b="18078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CB17EB8D-75C2-4311-8CD4-1A30C02A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016" y="4177056"/>
            <a:ext cx="5916298" cy="2452687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Flat, open areas made up of tall grasses.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 between areas of forest and desert, often on their borders.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rainfall—20 to 35 inches per year.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is dry most of the year (hot summers and cold winters).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rairies (North American grasslands) have nutrient-rich soil good for farming.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92824D-8DAA-424C-B404-17E7F91793A5}"/>
              </a:ext>
            </a:extLst>
          </p:cNvPr>
          <p:cNvSpPr txBox="1"/>
          <p:nvPr/>
        </p:nvSpPr>
        <p:spPr>
          <a:xfrm>
            <a:off x="5986020" y="3605280"/>
            <a:ext cx="32428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0" strike="noStrike" dirty="0">
                <a:effectLst/>
              </a:rPr>
              <a:t>URL: https://www.flickr.com/photos/60057960@N06/5483275739</a:t>
            </a:r>
          </a:p>
          <a:p>
            <a:r>
              <a:rPr lang="en-US" sz="800" i="0" strike="noStrike" dirty="0">
                <a:effectLst/>
              </a:rPr>
              <a:t>Attribution: </a:t>
            </a:r>
            <a:r>
              <a:rPr lang="en-US" sz="800" b="0" i="0" u="none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"Grassland"</a:t>
            </a:r>
            <a:r>
              <a:rPr lang="en-US" sz="800" b="0" i="0" dirty="0">
                <a:effectLst/>
              </a:rPr>
              <a:t> by </a:t>
            </a:r>
            <a:r>
              <a:rPr lang="en-US" sz="800" b="0" i="0" u="none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Ruben </a:t>
            </a:r>
            <a:r>
              <a:rPr lang="en-US" sz="800" b="0" i="0" u="none" strike="noStrike" dirty="0" err="1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Holthuijsen</a:t>
            </a:r>
            <a:r>
              <a:rPr lang="en-US" sz="800" b="0" i="0" dirty="0">
                <a:effectLst/>
              </a:rPr>
              <a:t> is licensed under </a:t>
            </a:r>
            <a:r>
              <a:rPr lang="en-US" sz="800" b="0" i="0" u="none" strike="noStrike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84613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1408</TotalTime>
  <Words>892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Source Sans Pro</vt:lpstr>
      <vt:lpstr>Office Theme</vt:lpstr>
      <vt:lpstr>Plant Habitats  and Adaptations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Temperate Grasslands Habitat</vt:lpstr>
      <vt:lpstr>Plant Adaptations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Moore, Michelle M</cp:lastModifiedBy>
  <cp:revision>60</cp:revision>
  <dcterms:created xsi:type="dcterms:W3CDTF">2019-02-27T15:49:28Z</dcterms:created>
  <dcterms:modified xsi:type="dcterms:W3CDTF">2022-02-02T19:37:03Z</dcterms:modified>
</cp:coreProperties>
</file>